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 id="278" r:id="rId7"/>
    <p:sldId id="279" r:id="rId8"/>
    <p:sldId id="264" r:id="rId9"/>
    <p:sldId id="265" r:id="rId10"/>
    <p:sldId id="266" r:id="rId11"/>
    <p:sldId id="281" r:id="rId12"/>
    <p:sldId id="267" r:id="rId13"/>
    <p:sldId id="268" r:id="rId14"/>
    <p:sldId id="282" r:id="rId15"/>
    <p:sldId id="283" r:id="rId16"/>
    <p:sldId id="269" r:id="rId17"/>
    <p:sldId id="284" r:id="rId18"/>
    <p:sldId id="270" r:id="rId19"/>
    <p:sldId id="285" r:id="rId20"/>
    <p:sldId id="286" r:id="rId21"/>
    <p:sldId id="271" r:id="rId22"/>
    <p:sldId id="272" r:id="rId23"/>
    <p:sldId id="287" r:id="rId24"/>
    <p:sldId id="289" r:id="rId25"/>
    <p:sldId id="273" r:id="rId26"/>
    <p:sldId id="274" r:id="rId27"/>
    <p:sldId id="275" r:id="rId28"/>
    <p:sldId id="276" r:id="rId29"/>
    <p:sldId id="277" r:id="rId30"/>
    <p:sldId id="288" r:id="rId31"/>
    <p:sldId id="261" r:id="rId32"/>
    <p:sldId id="280"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E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348" autoAdjust="0"/>
  </p:normalViewPr>
  <p:slideViewPr>
    <p:cSldViewPr>
      <p:cViewPr>
        <p:scale>
          <a:sx n="60" d="100"/>
          <a:sy n="60" d="100"/>
        </p:scale>
        <p:origin x="-1282" y="-53"/>
      </p:cViewPr>
      <p:guideLst>
        <p:guide orient="horz" pos="2160"/>
        <p:guide pos="2880"/>
      </p:guideLst>
    </p:cSldViewPr>
  </p:slideViewPr>
  <p:outlineViewPr>
    <p:cViewPr>
      <p:scale>
        <a:sx n="33" d="100"/>
        <a:sy n="33" d="100"/>
      </p:scale>
      <p:origin x="264"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descr="Warwick_Castle,_Warwickshire_County,_England.jpg"/>
          <p:cNvPicPr>
            <a:picLocks noChangeAspect="1"/>
          </p:cNvPicPr>
          <p:nvPr userDrawn="1"/>
        </p:nvPicPr>
        <p:blipFill>
          <a:blip r:embed="rId2" cstate="print">
            <a:lum bright="20000" contrast="-20000"/>
          </a:blip>
          <a:stretch>
            <a:fillRect/>
          </a:stretch>
        </p:blipFill>
        <p:spPr>
          <a:xfrm>
            <a:off x="0" y="0"/>
            <a:ext cx="9144000" cy="6858000"/>
          </a:xfrm>
          <a:prstGeom prst="rect">
            <a:avLst/>
          </a:prstGeom>
        </p:spPr>
      </p:pic>
      <p:sp>
        <p:nvSpPr>
          <p:cNvPr id="2" name="Заголовок 1"/>
          <p:cNvSpPr>
            <a:spLocks noGrp="1"/>
          </p:cNvSpPr>
          <p:nvPr>
            <p:ph type="ctrTitle" hasCustomPrompt="1"/>
          </p:nvPr>
        </p:nvSpPr>
        <p:spPr>
          <a:xfrm>
            <a:off x="685800" y="260649"/>
            <a:ext cx="7772400" cy="1440160"/>
          </a:xfrm>
          <a:ln>
            <a:solidFill>
              <a:schemeClr val="tx2">
                <a:lumMod val="25000"/>
              </a:schemeClr>
            </a:solidFill>
          </a:ln>
        </p:spPr>
        <p:txBody>
          <a:bodyPr>
            <a:normAutofit/>
          </a:bodyPr>
          <a:lstStyle>
            <a:lvl1pPr>
              <a:defRPr sz="1800" b="1" baseline="0">
                <a:solidFill>
                  <a:schemeClr val="accent2">
                    <a:lumMod val="50000"/>
                  </a:schemeClr>
                </a:solidFill>
                <a:latin typeface="Comic Sans MS" pitchFamily="66" charset="0"/>
              </a:defRPr>
            </a:lvl1pPr>
          </a:lstStyle>
          <a:p>
            <a:r>
              <a:rPr lang="ru-RU" sz="1400" b="0" dirty="0" smtClean="0">
                <a:solidFill>
                  <a:schemeClr val="accent2">
                    <a:lumMod val="50000"/>
                  </a:schemeClr>
                </a:solidFill>
                <a:latin typeface="Comic Sans MS" pitchFamily="66" charset="0"/>
              </a:rPr>
              <a:t>Современные подходы </a:t>
            </a:r>
            <a:br>
              <a:rPr lang="ru-RU" sz="1400" b="0" dirty="0" smtClean="0">
                <a:solidFill>
                  <a:schemeClr val="accent2">
                    <a:lumMod val="50000"/>
                  </a:schemeClr>
                </a:solidFill>
                <a:latin typeface="Comic Sans MS" pitchFamily="66" charset="0"/>
              </a:rPr>
            </a:br>
            <a:r>
              <a:rPr lang="ru-RU" sz="1400" b="0" dirty="0" smtClean="0">
                <a:solidFill>
                  <a:schemeClr val="accent2">
                    <a:lumMod val="50000"/>
                  </a:schemeClr>
                </a:solidFill>
                <a:latin typeface="Comic Sans MS" pitchFamily="66" charset="0"/>
              </a:rPr>
              <a:t>к обеспечению планируемых результатов освоения обучающимися учебной программы по иностранному языку в условиях реализации  ФГОС.</a:t>
            </a:r>
            <a:endParaRPr lang="ru-RU" dirty="0"/>
          </a:p>
        </p:txBody>
      </p:sp>
      <p:sp>
        <p:nvSpPr>
          <p:cNvPr id="4" name="Дата 3"/>
          <p:cNvSpPr>
            <a:spLocks noGrp="1"/>
          </p:cNvSpPr>
          <p:nvPr>
            <p:ph type="dt" sz="half" idx="10"/>
          </p:nvPr>
        </p:nvSpPr>
        <p:spPr>
          <a:xfrm>
            <a:off x="457200" y="6356350"/>
            <a:ext cx="1810544" cy="365125"/>
          </a:xfrm>
        </p:spPr>
        <p:txBody>
          <a:bodyPr/>
          <a:lstStyle>
            <a:lvl1pPr>
              <a:defRPr b="1">
                <a:solidFill>
                  <a:schemeClr val="tx1"/>
                </a:solidFill>
              </a:defRPr>
            </a:lvl1pPr>
          </a:lstStyle>
          <a:p>
            <a:r>
              <a:rPr lang="ru-RU" dirty="0" smtClean="0"/>
              <a:t>          Апрель 2016 года</a:t>
            </a:r>
            <a:endParaRPr lang="ru-RU" dirty="0"/>
          </a:p>
        </p:txBody>
      </p:sp>
      <p:sp>
        <p:nvSpPr>
          <p:cNvPr id="5" name="Нижний колонтитул 4"/>
          <p:cNvSpPr>
            <a:spLocks noGrp="1"/>
          </p:cNvSpPr>
          <p:nvPr>
            <p:ph type="ftr" sz="quarter" idx="11"/>
          </p:nvPr>
        </p:nvSpPr>
        <p:spPr>
          <a:xfrm>
            <a:off x="2627784" y="6356350"/>
            <a:ext cx="1872208" cy="365125"/>
          </a:xfrm>
        </p:spPr>
        <p:txBody>
          <a:bodyPr/>
          <a:lstStyle>
            <a:lvl1pPr>
              <a:defRPr sz="1400">
                <a:solidFill>
                  <a:schemeClr val="tx1"/>
                </a:solidFill>
              </a:defRPr>
            </a:lvl1pPr>
          </a:lstStyle>
          <a:p>
            <a:r>
              <a:rPr lang="ru-RU" dirty="0" smtClean="0"/>
              <a:t>Проект</a:t>
            </a:r>
            <a:endParaRPr lang="ru-RU" dirty="0"/>
          </a:p>
        </p:txBody>
      </p:sp>
      <p:sp>
        <p:nvSpPr>
          <p:cNvPr id="6" name="Номер слайда 5"/>
          <p:cNvSpPr>
            <a:spLocks noGrp="1"/>
          </p:cNvSpPr>
          <p:nvPr>
            <p:ph type="sldNum" sz="quarter" idx="12"/>
          </p:nvPr>
        </p:nvSpPr>
        <p:spPr>
          <a:xfrm>
            <a:off x="4932040" y="5941789"/>
            <a:ext cx="3466728" cy="727571"/>
          </a:xfrm>
        </p:spPr>
        <p:txBody>
          <a:bodyPr/>
          <a:lstStyle>
            <a:lvl1pPr algn="l">
              <a:defRPr sz="1400"/>
            </a:lvl1pPr>
          </a:lstStyle>
          <a:p>
            <a:pPr algn="ctr"/>
            <a:r>
              <a:rPr lang="ru-RU" dirty="0" err="1" smtClean="0"/>
              <a:t>Халикова</a:t>
            </a:r>
            <a:r>
              <a:rPr lang="ru-RU" dirty="0" smtClean="0"/>
              <a:t> Э.Н. </a:t>
            </a:r>
            <a:r>
              <a:rPr lang="ru-RU" dirty="0" err="1" smtClean="0"/>
              <a:t>Валитова</a:t>
            </a:r>
            <a:r>
              <a:rPr lang="ru-RU" dirty="0" smtClean="0"/>
              <a:t> Э.Р. </a:t>
            </a:r>
            <a:r>
              <a:rPr lang="ru-RU" dirty="0" err="1" smtClean="0"/>
              <a:t>Ишмеева</a:t>
            </a:r>
            <a:r>
              <a:rPr lang="ru-RU" dirty="0" smtClean="0"/>
              <a:t> Г.Р. </a:t>
            </a:r>
            <a:r>
              <a:rPr lang="ru-RU" dirty="0" err="1" smtClean="0"/>
              <a:t>Боровкава</a:t>
            </a:r>
            <a:r>
              <a:rPr lang="ru-RU" dirty="0" smtClean="0"/>
              <a:t> Н.Г. Н.Ш. Т.А.</a:t>
            </a:r>
            <a:endParaRPr lang="ru-RU" dirty="0"/>
          </a:p>
        </p:txBody>
      </p:sp>
      <p:sp>
        <p:nvSpPr>
          <p:cNvPr id="3" name="Подзаголовок 2"/>
          <p:cNvSpPr>
            <a:spLocks noGrp="1"/>
          </p:cNvSpPr>
          <p:nvPr>
            <p:ph type="subTitle" idx="1"/>
          </p:nvPr>
        </p:nvSpPr>
        <p:spPr>
          <a:xfrm>
            <a:off x="1371600" y="2420888"/>
            <a:ext cx="6400800" cy="3217912"/>
          </a:xfrm>
          <a:blipFill>
            <a:blip r:embed="rId3" cstate="print"/>
            <a:tile tx="0" ty="0" sx="100000" sy="100000" flip="none" algn="tl"/>
          </a:blipFill>
          <a:ln w="12700">
            <a:solidFill>
              <a:schemeClr val="tx1"/>
            </a:solidFill>
          </a:ln>
          <a:effectLst/>
        </p:spPr>
        <p:txBody>
          <a:bodyPr/>
          <a:lstStyle>
            <a:lvl1pPr marL="0" indent="0" algn="ctr">
              <a:buNone/>
              <a:defRPr sz="1800" b="1" baseline="0">
                <a:blipFill>
                  <a:blip r:embed="rId4"/>
                  <a:tile tx="0" ty="0" sx="100000" sy="100000" flip="none" algn="tl"/>
                </a:blipFill>
                <a:latin typeface="Comic Sans MS"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ru-RU" b="1" dirty="0" smtClean="0">
              <a:latin typeface="Comic Sans MS" pitchFamily="66" charset="0"/>
            </a:endParaRPr>
          </a:p>
          <a:p>
            <a:endParaRPr lang="ru-RU" b="1" dirty="0" smtClean="0">
              <a:latin typeface="Comic Sans MS" pitchFamily="66" charset="0"/>
            </a:endParaRPr>
          </a:p>
          <a:p>
            <a:r>
              <a:rPr lang="ru-RU" b="1" dirty="0" smtClean="0">
                <a:latin typeface="Comic Sans MS" pitchFamily="66" charset="0"/>
              </a:rPr>
              <a:t>Методическая разработка технологической карты урока английского языка по теме </a:t>
            </a:r>
            <a:endParaRPr lang="en-US" b="1" dirty="0" smtClean="0">
              <a:latin typeface="Comic Sans MS" pitchFamily="66" charset="0"/>
            </a:endParaRPr>
          </a:p>
          <a:p>
            <a:r>
              <a:rPr lang="en-US" b="1" dirty="0" smtClean="0">
                <a:latin typeface="Comic Sans MS" pitchFamily="66" charset="0"/>
              </a:rPr>
              <a:t>“Seasons &amp; Weather in Russia &amp; GB”</a:t>
            </a:r>
            <a:endParaRPr lang="ru-RU" b="1" dirty="0" smtClean="0">
              <a:latin typeface="Comic Sans MS" pitchFamily="66" charset="0"/>
            </a:endParaRPr>
          </a:p>
          <a:p>
            <a:r>
              <a:rPr lang="ru-RU" b="1" dirty="0" smtClean="0">
                <a:latin typeface="Comic Sans MS" pitchFamily="66" charset="0"/>
              </a:rPr>
              <a:t>С опорой на требования ФГОС </a:t>
            </a:r>
          </a:p>
          <a:p>
            <a:r>
              <a:rPr lang="ru-RU" b="1" dirty="0" smtClean="0">
                <a:latin typeface="Comic Sans MS" pitchFamily="66" charset="0"/>
              </a:rPr>
              <a:t>на основе системно - </a:t>
            </a:r>
            <a:r>
              <a:rPr lang="ru-RU" b="1" dirty="0" err="1" smtClean="0">
                <a:latin typeface="Comic Sans MS" pitchFamily="66" charset="0"/>
              </a:rPr>
              <a:t>деятельностного</a:t>
            </a:r>
            <a:r>
              <a:rPr lang="ru-RU" b="1" dirty="0" smtClean="0">
                <a:latin typeface="Comic Sans MS" pitchFamily="66" charset="0"/>
              </a:rPr>
              <a:t> подхода.</a:t>
            </a:r>
          </a:p>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E7ADB7-C84F-4506-B184-955D05DA78A3}" type="datetimeFigureOut">
              <a:rPr lang="ru-RU" smtClean="0"/>
              <a:pPr/>
              <a:t>15.08.2016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A3A0DF-9A1F-4722-B340-56E094B5D70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E7ADB7-C84F-4506-B184-955D05DA78A3}" type="datetimeFigureOut">
              <a:rPr lang="ru-RU" smtClean="0"/>
              <a:pPr/>
              <a:t>15.08.2016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A3A0DF-9A1F-4722-B340-56E094B5D70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E7ADB7-C84F-4506-B184-955D05DA78A3}" type="datetimeFigureOut">
              <a:rPr lang="ru-RU" smtClean="0"/>
              <a:pPr/>
              <a:t>15.08.2016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A3A0DF-9A1F-4722-B340-56E094B5D70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E7ADB7-C84F-4506-B184-955D05DA78A3}" type="datetimeFigureOut">
              <a:rPr lang="ru-RU" smtClean="0"/>
              <a:pPr/>
              <a:t>15.08.2016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A3A0DF-9A1F-4722-B340-56E094B5D70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E7ADB7-C84F-4506-B184-955D05DA78A3}" type="datetimeFigureOut">
              <a:rPr lang="ru-RU" smtClean="0"/>
              <a:pPr/>
              <a:t>15.08.2016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A3A0DF-9A1F-4722-B340-56E094B5D70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E7ADB7-C84F-4506-B184-955D05DA78A3}" type="datetimeFigureOut">
              <a:rPr lang="ru-RU" smtClean="0"/>
              <a:pPr/>
              <a:t>15.08.2016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8A3A0DF-9A1F-4722-B340-56E094B5D70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CE7ADB7-C84F-4506-B184-955D05DA78A3}" type="datetimeFigureOut">
              <a:rPr lang="ru-RU" smtClean="0"/>
              <a:pPr/>
              <a:t>15.08.2016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8A3A0DF-9A1F-4722-B340-56E094B5D70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E7ADB7-C84F-4506-B184-955D05DA78A3}" type="datetimeFigureOut">
              <a:rPr lang="ru-RU" smtClean="0"/>
              <a:pPr/>
              <a:t>15.08.2016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8A3A0DF-9A1F-4722-B340-56E094B5D70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E7ADB7-C84F-4506-B184-955D05DA78A3}" type="datetimeFigureOut">
              <a:rPr lang="ru-RU" smtClean="0"/>
              <a:pPr/>
              <a:t>15.08.2016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A3A0DF-9A1F-4722-B340-56E094B5D70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E7ADB7-C84F-4506-B184-955D05DA78A3}" type="datetimeFigureOut">
              <a:rPr lang="ru-RU" smtClean="0"/>
              <a:pPr/>
              <a:t>15.08.2016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A3A0DF-9A1F-4722-B340-56E094B5D70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7ADB7-C84F-4506-B184-955D05DA78A3}" type="datetimeFigureOut">
              <a:rPr lang="ru-RU" smtClean="0"/>
              <a:pPr/>
              <a:t>15.08.2016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3A0DF-9A1F-4722-B340-56E094B5D705}"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Современные подходы к обеспечению планируемых результатов освоения обучающимися учебной программы по иностранному языку в условиях реализации ФГОС</a:t>
            </a:r>
            <a:endParaRPr lang="ru-RU" dirty="0"/>
          </a:p>
        </p:txBody>
      </p:sp>
      <p:sp>
        <p:nvSpPr>
          <p:cNvPr id="5" name="Подзаголовок 4"/>
          <p:cNvSpPr>
            <a:spLocks noGrp="1"/>
          </p:cNvSpPr>
          <p:nvPr>
            <p:ph type="subTitle" idx="1"/>
          </p:nvPr>
        </p:nvSpPr>
        <p:spPr/>
        <p:txBody>
          <a:bodyPr/>
          <a:lstStyle/>
          <a:p>
            <a:r>
              <a:rPr lang="ru-RU" dirty="0" smtClean="0"/>
              <a:t>Методическая </a:t>
            </a:r>
            <a:r>
              <a:rPr lang="ru-RU" dirty="0"/>
              <a:t>разработка технологической карты современного урока английского языка</a:t>
            </a:r>
          </a:p>
          <a:p>
            <a:r>
              <a:rPr lang="ru-RU" dirty="0"/>
              <a:t>по теме “</a:t>
            </a:r>
            <a:r>
              <a:rPr lang="ru-RU" dirty="0" err="1"/>
              <a:t>Seasons</a:t>
            </a:r>
            <a:r>
              <a:rPr lang="ru-RU" dirty="0"/>
              <a:t> </a:t>
            </a:r>
            <a:r>
              <a:rPr lang="ru-RU" dirty="0" err="1"/>
              <a:t>and</a:t>
            </a:r>
            <a:r>
              <a:rPr lang="ru-RU" dirty="0"/>
              <a:t> </a:t>
            </a:r>
            <a:r>
              <a:rPr lang="ru-RU" dirty="0" err="1"/>
              <a:t>Weather</a:t>
            </a:r>
            <a:r>
              <a:rPr lang="ru-RU" dirty="0"/>
              <a:t> </a:t>
            </a:r>
            <a:r>
              <a:rPr lang="ru-RU" dirty="0" err="1"/>
              <a:t>in</a:t>
            </a:r>
            <a:r>
              <a:rPr lang="ru-RU" dirty="0"/>
              <a:t> </a:t>
            </a:r>
            <a:r>
              <a:rPr lang="ru-RU" dirty="0" err="1"/>
              <a:t>Russia</a:t>
            </a:r>
            <a:r>
              <a:rPr lang="ru-RU" dirty="0"/>
              <a:t> </a:t>
            </a:r>
            <a:r>
              <a:rPr lang="ru-RU" dirty="0" err="1"/>
              <a:t>and</a:t>
            </a:r>
            <a:r>
              <a:rPr lang="ru-RU" dirty="0"/>
              <a:t> </a:t>
            </a:r>
            <a:r>
              <a:rPr lang="ru-RU" dirty="0" err="1"/>
              <a:t>Great</a:t>
            </a:r>
            <a:r>
              <a:rPr lang="ru-RU" dirty="0"/>
              <a:t> </a:t>
            </a:r>
            <a:r>
              <a:rPr lang="ru-RU" dirty="0" err="1"/>
              <a:t>Britain</a:t>
            </a:r>
            <a:r>
              <a:rPr lang="ru-RU" dirty="0"/>
              <a:t>”</a:t>
            </a:r>
          </a:p>
          <a:p>
            <a:r>
              <a:rPr lang="ru-RU" dirty="0"/>
              <a:t>на основе системно-</a:t>
            </a:r>
            <a:r>
              <a:rPr lang="ru-RU" dirty="0" err="1"/>
              <a:t>деятельностного</a:t>
            </a:r>
            <a:r>
              <a:rPr lang="ru-RU" dirty="0"/>
              <a:t> подхода с опорой на требования ФГОС</a:t>
            </a:r>
          </a:p>
          <a:p>
            <a:r>
              <a:rPr lang="ru-RU" dirty="0"/>
              <a:t>и позволяющая обеспечить достижение планируемых результатов урока</a:t>
            </a:r>
          </a:p>
          <a:p>
            <a:r>
              <a:rPr lang="ru-RU" dirty="0"/>
              <a:t> в 4 классе по УМК “</a:t>
            </a:r>
            <a:r>
              <a:rPr lang="ru-RU" dirty="0" err="1"/>
              <a:t>Enjoy</a:t>
            </a:r>
            <a:r>
              <a:rPr lang="ru-RU" dirty="0"/>
              <a:t> </a:t>
            </a:r>
            <a:r>
              <a:rPr lang="ru-RU" dirty="0" err="1"/>
              <a:t>English</a:t>
            </a:r>
            <a:r>
              <a:rPr lang="ru-RU" dirty="0"/>
              <a:t>”. </a:t>
            </a:r>
          </a:p>
          <a:p>
            <a:endParaRPr lang="ru-RU" dirty="0"/>
          </a:p>
        </p:txBody>
      </p:sp>
      <p:graphicFrame>
        <p:nvGraphicFramePr>
          <p:cNvPr id="6" name="Таблица 5"/>
          <p:cNvGraphicFramePr>
            <a:graphicFrameLocks noGrp="1"/>
          </p:cNvGraphicFramePr>
          <p:nvPr/>
        </p:nvGraphicFramePr>
        <p:xfrm>
          <a:off x="683568" y="5949280"/>
          <a:ext cx="7920880" cy="659800"/>
        </p:xfrm>
        <a:graphic>
          <a:graphicData uri="http://schemas.openxmlformats.org/drawingml/2006/table">
            <a:tbl>
              <a:tblPr/>
              <a:tblGrid>
                <a:gridCol w="7920880"/>
              </a:tblGrid>
              <a:tr h="659800">
                <a:tc>
                  <a:txBody>
                    <a:bodyPr/>
                    <a:lstStyle/>
                    <a:p>
                      <a:r>
                        <a:rPr lang="ru-RU" dirty="0" smtClean="0"/>
                        <a:t>                                         Авторы презентации и разработки: </a:t>
                      </a:r>
                    </a:p>
                    <a:p>
                      <a:r>
                        <a:rPr lang="ru-RU" dirty="0" smtClean="0"/>
                        <a:t>   </a:t>
                      </a:r>
                      <a:r>
                        <a:rPr lang="ru-RU" dirty="0" err="1" smtClean="0"/>
                        <a:t>Халикова</a:t>
                      </a:r>
                      <a:r>
                        <a:rPr lang="ru-RU" dirty="0" smtClean="0"/>
                        <a:t> Э.Н. (Казань),</a:t>
                      </a:r>
                      <a:r>
                        <a:rPr lang="ru-RU" baseline="0" dirty="0" smtClean="0"/>
                        <a:t> </a:t>
                      </a:r>
                      <a:r>
                        <a:rPr lang="ru-RU" baseline="0" dirty="0" err="1" smtClean="0"/>
                        <a:t>Ишмеева</a:t>
                      </a:r>
                      <a:r>
                        <a:rPr lang="ru-RU" baseline="0" dirty="0" smtClean="0"/>
                        <a:t> Г.Р. (Кукмор), </a:t>
                      </a:r>
                      <a:r>
                        <a:rPr lang="ru-RU" baseline="0" dirty="0" err="1" smtClean="0"/>
                        <a:t>Валитова</a:t>
                      </a:r>
                      <a:r>
                        <a:rPr lang="ru-RU" baseline="0" dirty="0" smtClean="0"/>
                        <a:t> Э.Р. (Альметьевск)</a:t>
                      </a:r>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p:cTn id="3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 calcmode="lin" valueType="num">
                                      <p:cBhvr>
                                        <p:cTn id="39"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 calcmode="lin" valueType="num">
                                      <p:cBhvr>
                                        <p:cTn id="47"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96752"/>
          </a:xfrm>
          <a:ln w="38100"/>
        </p:spPr>
        <p:style>
          <a:lnRef idx="2">
            <a:schemeClr val="accent3">
              <a:shade val="50000"/>
            </a:schemeClr>
          </a:lnRef>
          <a:fillRef idx="1">
            <a:schemeClr val="accent3"/>
          </a:fillRef>
          <a:effectRef idx="0">
            <a:schemeClr val="accent3"/>
          </a:effectRef>
          <a:fontRef idx="minor">
            <a:schemeClr val="lt1"/>
          </a:fontRef>
        </p:style>
        <p:txBody>
          <a:bodyPr/>
          <a:lstStyle/>
          <a:p>
            <a:r>
              <a:rPr lang="ru-RU" dirty="0" smtClean="0">
                <a:latin typeface="Comic Sans MS" panose="030F0702030302020204" pitchFamily="66" charset="0"/>
              </a:rPr>
              <a:t>Ход урока</a:t>
            </a:r>
            <a:endParaRPr lang="ru-RU" dirty="0">
              <a:latin typeface="Comic Sans MS" panose="030F0702030302020204" pitchFamily="66"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4074937008"/>
              </p:ext>
            </p:extLst>
          </p:nvPr>
        </p:nvGraphicFramePr>
        <p:xfrm>
          <a:off x="457200" y="1196751"/>
          <a:ext cx="8229600" cy="5556340"/>
        </p:xfrm>
        <a:graphic>
          <a:graphicData uri="http://schemas.openxmlformats.org/drawingml/2006/table">
            <a:tbl>
              <a:tblPr firstRow="1" bandRow="1">
                <a:tableStyleId>{5C22544A-7EE6-4342-B048-85BDC9FD1C3A}</a:tableStyleId>
              </a:tblPr>
              <a:tblGrid>
                <a:gridCol w="2057400"/>
                <a:gridCol w="2057400"/>
                <a:gridCol w="2057400"/>
                <a:gridCol w="2057400"/>
              </a:tblGrid>
              <a:tr h="902677">
                <a:tc>
                  <a:txBody>
                    <a:bodyPr/>
                    <a:lstStyle/>
                    <a:p>
                      <a:pPr algn="ctr"/>
                      <a:r>
                        <a:rPr lang="ru-RU" dirty="0" smtClean="0"/>
                        <a:t>Этапы урока </a:t>
                      </a:r>
                      <a:endParaRPr lang="ru-RU" dirty="0"/>
                    </a:p>
                  </a:txBody>
                  <a:tcPr/>
                </a:tc>
                <a:tc>
                  <a:txBody>
                    <a:bodyPr/>
                    <a:lstStyle/>
                    <a:p>
                      <a:pPr algn="ctr"/>
                      <a:r>
                        <a:rPr lang="ru-RU" dirty="0" smtClean="0"/>
                        <a:t>Деятельность учителя</a:t>
                      </a:r>
                      <a:endParaRPr lang="ru-RU" dirty="0"/>
                    </a:p>
                  </a:txBody>
                  <a:tcPr/>
                </a:tc>
                <a:tc>
                  <a:txBody>
                    <a:bodyPr/>
                    <a:lstStyle/>
                    <a:p>
                      <a:pPr algn="ctr"/>
                      <a:r>
                        <a:rPr lang="ru-RU" dirty="0" smtClean="0"/>
                        <a:t>Деятельность учащихся</a:t>
                      </a:r>
                      <a:endParaRPr lang="ru-RU" dirty="0"/>
                    </a:p>
                  </a:txBody>
                  <a:tcPr/>
                </a:tc>
                <a:tc>
                  <a:txBody>
                    <a:bodyPr/>
                    <a:lstStyle/>
                    <a:p>
                      <a:pPr algn="ctr"/>
                      <a:r>
                        <a:rPr lang="ru-RU" dirty="0" smtClean="0"/>
                        <a:t>УУД/достижение планируемых результатов</a:t>
                      </a:r>
                      <a:endParaRPr lang="ru-RU" dirty="0"/>
                    </a:p>
                  </a:txBody>
                  <a:tcPr/>
                </a:tc>
              </a:tr>
              <a:tr h="4641940">
                <a:tc>
                  <a:txBody>
                    <a:bodyPr/>
                    <a:lstStyle/>
                    <a:p>
                      <a:pPr algn="just"/>
                      <a:r>
                        <a:rPr lang="ru-RU" sz="1400" b="1" dirty="0" err="1" smtClean="0"/>
                        <a:t>I.Организационно</a:t>
                      </a:r>
                      <a:r>
                        <a:rPr lang="ru-RU" sz="1400" b="1" dirty="0" smtClean="0"/>
                        <a:t>-мотивационный.  Мотивация к учебной деятельности</a:t>
                      </a:r>
                    </a:p>
                    <a:p>
                      <a:pPr algn="just"/>
                      <a:r>
                        <a:rPr lang="ru-RU" sz="1400" dirty="0" smtClean="0"/>
                        <a:t>Постановка цели и задач урока</a:t>
                      </a:r>
                    </a:p>
                    <a:p>
                      <a:pPr algn="just"/>
                      <a:r>
                        <a:rPr lang="ru-RU" sz="1400" b="1" dirty="0" smtClean="0"/>
                        <a:t>Задача:</a:t>
                      </a:r>
                      <a:r>
                        <a:rPr lang="ru-RU" sz="1400" dirty="0" smtClean="0"/>
                        <a:t> настроить учащихся на урок, определить цель и главный вопрос и тему урока.</a:t>
                      </a:r>
                    </a:p>
                    <a:p>
                      <a:pPr algn="just"/>
                      <a:r>
                        <a:rPr lang="ru-RU" sz="1400" dirty="0" smtClean="0"/>
                        <a:t>(2-3 мин.)</a:t>
                      </a:r>
                    </a:p>
                    <a:p>
                      <a:endParaRPr lang="ru-RU" dirty="0"/>
                    </a:p>
                  </a:txBody>
                  <a:tcPr/>
                </a:tc>
                <a:tc>
                  <a:txBody>
                    <a:bodyPr/>
                    <a:lstStyle/>
                    <a:p>
                      <a:pPr algn="just"/>
                      <a:r>
                        <a:rPr lang="ru-RU" sz="1300" dirty="0" smtClean="0"/>
                        <a:t>Приветствует учащихся.</a:t>
                      </a:r>
                    </a:p>
                    <a:p>
                      <a:pPr algn="just"/>
                      <a:r>
                        <a:rPr lang="en-US" sz="1300" dirty="0" smtClean="0"/>
                        <a:t>Good morning, pupils! How are you? Are you ready for the lesson? Let’s begin then! </a:t>
                      </a:r>
                    </a:p>
                    <a:p>
                      <a:pPr algn="just"/>
                      <a:r>
                        <a:rPr lang="en-US" sz="1300" dirty="0" smtClean="0"/>
                        <a:t>(</a:t>
                      </a:r>
                      <a:r>
                        <a:rPr lang="ru-RU" sz="1300" dirty="0" smtClean="0"/>
                        <a:t>Учитель вывешивает на доску картинки с изображением 4 времён года.- Приложение 1.)</a:t>
                      </a:r>
                    </a:p>
                    <a:p>
                      <a:pPr algn="just"/>
                      <a:r>
                        <a:rPr lang="en-US" sz="1300" dirty="0" smtClean="0"/>
                        <a:t>What will we do today? Can you guess? Look at the pictures!</a:t>
                      </a:r>
                    </a:p>
                    <a:p>
                      <a:pPr algn="just"/>
                      <a:r>
                        <a:rPr lang="en-US" sz="1300" dirty="0" smtClean="0"/>
                        <a:t>What is the main question of our lesson today, do you think?</a:t>
                      </a:r>
                    </a:p>
                    <a:p>
                      <a:pPr algn="just"/>
                      <a:r>
                        <a:rPr lang="en-US" sz="1300" dirty="0" smtClean="0"/>
                        <a:t>What are the seasons and the weather like in Russia and in GB? (</a:t>
                      </a:r>
                      <a:r>
                        <a:rPr lang="ru-RU" sz="1300" dirty="0" smtClean="0"/>
                        <a:t>Вопрос записывается на доске цветным маркером).</a:t>
                      </a:r>
                    </a:p>
                    <a:p>
                      <a:pPr algn="just"/>
                      <a:endParaRPr lang="ru-RU" sz="1400" dirty="0"/>
                    </a:p>
                  </a:txBody>
                  <a:tcPr/>
                </a:tc>
                <a:tc>
                  <a:txBody>
                    <a:bodyPr/>
                    <a:lstStyle/>
                    <a:p>
                      <a:r>
                        <a:rPr lang="ru-RU" sz="1400" dirty="0" smtClean="0"/>
                        <a:t>Ученики отвечают приветствием, отвечают на вопросы в режиме </a:t>
                      </a:r>
                      <a:r>
                        <a:rPr lang="ru-RU" sz="1400" dirty="0" err="1" smtClean="0"/>
                        <a:t>Teacher</a:t>
                      </a:r>
                      <a:r>
                        <a:rPr lang="ru-RU" sz="1400" dirty="0" smtClean="0"/>
                        <a:t> </a:t>
                      </a:r>
                      <a:r>
                        <a:rPr lang="ru-RU" sz="1400" dirty="0" err="1" smtClean="0"/>
                        <a:t>Class</a:t>
                      </a:r>
                      <a:r>
                        <a:rPr lang="ru-RU" sz="1400" dirty="0" smtClean="0"/>
                        <a:t>/Teacher-Pupil1-Pupil2-P3...</a:t>
                      </a:r>
                    </a:p>
                    <a:p>
                      <a:r>
                        <a:rPr lang="ru-RU" sz="1400" dirty="0" smtClean="0"/>
                        <a:t>По картинкам/рисункам учащиеся </a:t>
                      </a:r>
                      <a:r>
                        <a:rPr lang="ru-RU" sz="1400" dirty="0" err="1" smtClean="0"/>
                        <a:t>предполага-ют</a:t>
                      </a:r>
                      <a:r>
                        <a:rPr lang="ru-RU" sz="1400" dirty="0" smtClean="0"/>
                        <a:t>, о чём пойдёт речь на уроке (о временах года в России и Британии).</a:t>
                      </a:r>
                    </a:p>
                    <a:p>
                      <a:r>
                        <a:rPr lang="ru-RU" sz="1400" dirty="0" smtClean="0"/>
                        <a:t>Формулируют главный вопрос урока, на который они должны найти ответ на уроке.</a:t>
                      </a:r>
                    </a:p>
                    <a:p>
                      <a:endParaRPr lang="ru-RU" dirty="0"/>
                    </a:p>
                  </a:txBody>
                  <a:tcPr/>
                </a:tc>
                <a:tc>
                  <a:txBody>
                    <a:bodyPr/>
                    <a:lstStyle/>
                    <a:p>
                      <a:r>
                        <a:rPr lang="ru-RU" sz="1300" b="1" u="sng" dirty="0" smtClean="0"/>
                        <a:t>Личностные: </a:t>
                      </a:r>
                    </a:p>
                    <a:p>
                      <a:r>
                        <a:rPr lang="ru-RU" sz="1300" dirty="0" smtClean="0"/>
                        <a:t>самоопределяются, настраиваются на урок, получают позитивный заряд и интерес к изучаемому на уроке, концентрируют внимание.</a:t>
                      </a:r>
                    </a:p>
                    <a:p>
                      <a:r>
                        <a:rPr lang="ru-RU" sz="1300" b="1" u="sng" dirty="0" smtClean="0"/>
                        <a:t>Познавательные:</a:t>
                      </a:r>
                      <a:r>
                        <a:rPr lang="ru-RU" sz="1300" dirty="0" smtClean="0"/>
                        <a:t> ищут и определяют главный вопрос урока.</a:t>
                      </a:r>
                    </a:p>
                    <a:p>
                      <a:r>
                        <a:rPr lang="ru-RU" sz="1300" b="1" u="sng" dirty="0" smtClean="0"/>
                        <a:t>Коммуникативные: </a:t>
                      </a:r>
                    </a:p>
                    <a:p>
                      <a:r>
                        <a:rPr lang="ru-RU" sz="1300" dirty="0" smtClean="0"/>
                        <a:t>планируют учебное сотрудничество с учителем и одноклассниками, проявляют готовность к межкультурному обмену информацией по теме и взаимодействию на уроке.</a:t>
                      </a:r>
                    </a:p>
                    <a:p>
                      <a:endParaRPr lang="ru-RU" sz="1300" dirty="0"/>
                    </a:p>
                  </a:txBody>
                  <a:tcPr/>
                </a:tc>
              </a:tr>
            </a:tbl>
          </a:graphicData>
        </a:graphic>
      </p:graphicFrame>
    </p:spTree>
    <p:extLst>
      <p:ext uri="{BB962C8B-B14F-4D97-AF65-F5344CB8AC3E}">
        <p14:creationId xmlns:p14="http://schemas.microsoft.com/office/powerpoint/2010/main" xmlns="" val="1444903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Приложение 1</a:t>
            </a:r>
            <a:endParaRPr lang="ru-RU"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628800"/>
            <a:ext cx="1658256" cy="14387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9792" y="1628800"/>
            <a:ext cx="1579563" cy="143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6" y="1659963"/>
            <a:ext cx="1573213" cy="143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76256" y="1650231"/>
            <a:ext cx="1536700" cy="1395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3568" y="3356992"/>
            <a:ext cx="1511300" cy="1395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99792" y="3277617"/>
            <a:ext cx="1658937" cy="155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721136" y="3277617"/>
            <a:ext cx="1579563" cy="155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803231" y="3243227"/>
            <a:ext cx="1609725" cy="155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773487" y="5013176"/>
            <a:ext cx="1597025" cy="155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722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p:cTn id="15" dur="1000" fill="hold"/>
                                        <p:tgtEl>
                                          <p:spTgt spid="3075"/>
                                        </p:tgtEl>
                                        <p:attrNameLst>
                                          <p:attrName>ppt_w</p:attrName>
                                        </p:attrNameLst>
                                      </p:cBhvr>
                                      <p:tavLst>
                                        <p:tav tm="0">
                                          <p:val>
                                            <p:fltVal val="0"/>
                                          </p:val>
                                        </p:tav>
                                        <p:tav tm="100000">
                                          <p:val>
                                            <p:strVal val="#ppt_w"/>
                                          </p:val>
                                        </p:tav>
                                      </p:tavLst>
                                    </p:anim>
                                    <p:anim calcmode="lin" valueType="num">
                                      <p:cBhvr>
                                        <p:cTn id="16" dur="1000" fill="hold"/>
                                        <p:tgtEl>
                                          <p:spTgt spid="3075"/>
                                        </p:tgtEl>
                                        <p:attrNameLst>
                                          <p:attrName>ppt_h</p:attrName>
                                        </p:attrNameLst>
                                      </p:cBhvr>
                                      <p:tavLst>
                                        <p:tav tm="0">
                                          <p:val>
                                            <p:fltVal val="0"/>
                                          </p:val>
                                        </p:tav>
                                        <p:tav tm="100000">
                                          <p:val>
                                            <p:strVal val="#ppt_h"/>
                                          </p:val>
                                        </p:tav>
                                      </p:tavLst>
                                    </p:anim>
                                    <p:anim calcmode="lin" valueType="num">
                                      <p:cBhvr>
                                        <p:cTn id="17" dur="1000" fill="hold"/>
                                        <p:tgtEl>
                                          <p:spTgt spid="3075"/>
                                        </p:tgtEl>
                                        <p:attrNameLst>
                                          <p:attrName>style.rotation</p:attrName>
                                        </p:attrNameLst>
                                      </p:cBhvr>
                                      <p:tavLst>
                                        <p:tav tm="0">
                                          <p:val>
                                            <p:fltVal val="90"/>
                                          </p:val>
                                        </p:tav>
                                        <p:tav tm="100000">
                                          <p:val>
                                            <p:fltVal val="0"/>
                                          </p:val>
                                        </p:tav>
                                      </p:tavLst>
                                    </p:anim>
                                    <p:animEffect transition="in" filter="fade">
                                      <p:cBhvr>
                                        <p:cTn id="18" dur="10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 calcmode="lin" valueType="num">
                                      <p:cBhvr>
                                        <p:cTn id="23" dur="1000" fill="hold"/>
                                        <p:tgtEl>
                                          <p:spTgt spid="3076"/>
                                        </p:tgtEl>
                                        <p:attrNameLst>
                                          <p:attrName>ppt_w</p:attrName>
                                        </p:attrNameLst>
                                      </p:cBhvr>
                                      <p:tavLst>
                                        <p:tav tm="0">
                                          <p:val>
                                            <p:fltVal val="0"/>
                                          </p:val>
                                        </p:tav>
                                        <p:tav tm="100000">
                                          <p:val>
                                            <p:strVal val="#ppt_w"/>
                                          </p:val>
                                        </p:tav>
                                      </p:tavLst>
                                    </p:anim>
                                    <p:anim calcmode="lin" valueType="num">
                                      <p:cBhvr>
                                        <p:cTn id="24" dur="1000" fill="hold"/>
                                        <p:tgtEl>
                                          <p:spTgt spid="3076"/>
                                        </p:tgtEl>
                                        <p:attrNameLst>
                                          <p:attrName>ppt_h</p:attrName>
                                        </p:attrNameLst>
                                      </p:cBhvr>
                                      <p:tavLst>
                                        <p:tav tm="0">
                                          <p:val>
                                            <p:fltVal val="0"/>
                                          </p:val>
                                        </p:tav>
                                        <p:tav tm="100000">
                                          <p:val>
                                            <p:strVal val="#ppt_h"/>
                                          </p:val>
                                        </p:tav>
                                      </p:tavLst>
                                    </p:anim>
                                    <p:anim calcmode="lin" valueType="num">
                                      <p:cBhvr>
                                        <p:cTn id="25" dur="1000" fill="hold"/>
                                        <p:tgtEl>
                                          <p:spTgt spid="3076"/>
                                        </p:tgtEl>
                                        <p:attrNameLst>
                                          <p:attrName>style.rotation</p:attrName>
                                        </p:attrNameLst>
                                      </p:cBhvr>
                                      <p:tavLst>
                                        <p:tav tm="0">
                                          <p:val>
                                            <p:fltVal val="90"/>
                                          </p:val>
                                        </p:tav>
                                        <p:tav tm="100000">
                                          <p:val>
                                            <p:fltVal val="0"/>
                                          </p:val>
                                        </p:tav>
                                      </p:tavLst>
                                    </p:anim>
                                    <p:animEffect transition="in" filter="fade">
                                      <p:cBhvr>
                                        <p:cTn id="26" dur="10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077"/>
                                        </p:tgtEl>
                                        <p:attrNameLst>
                                          <p:attrName>style.visibility</p:attrName>
                                        </p:attrNameLst>
                                      </p:cBhvr>
                                      <p:to>
                                        <p:strVal val="visible"/>
                                      </p:to>
                                    </p:set>
                                    <p:anim calcmode="lin" valueType="num">
                                      <p:cBhvr>
                                        <p:cTn id="31" dur="1000" fill="hold"/>
                                        <p:tgtEl>
                                          <p:spTgt spid="3077"/>
                                        </p:tgtEl>
                                        <p:attrNameLst>
                                          <p:attrName>ppt_w</p:attrName>
                                        </p:attrNameLst>
                                      </p:cBhvr>
                                      <p:tavLst>
                                        <p:tav tm="0">
                                          <p:val>
                                            <p:fltVal val="0"/>
                                          </p:val>
                                        </p:tav>
                                        <p:tav tm="100000">
                                          <p:val>
                                            <p:strVal val="#ppt_w"/>
                                          </p:val>
                                        </p:tav>
                                      </p:tavLst>
                                    </p:anim>
                                    <p:anim calcmode="lin" valueType="num">
                                      <p:cBhvr>
                                        <p:cTn id="32" dur="1000" fill="hold"/>
                                        <p:tgtEl>
                                          <p:spTgt spid="3077"/>
                                        </p:tgtEl>
                                        <p:attrNameLst>
                                          <p:attrName>ppt_h</p:attrName>
                                        </p:attrNameLst>
                                      </p:cBhvr>
                                      <p:tavLst>
                                        <p:tav tm="0">
                                          <p:val>
                                            <p:fltVal val="0"/>
                                          </p:val>
                                        </p:tav>
                                        <p:tav tm="100000">
                                          <p:val>
                                            <p:strVal val="#ppt_h"/>
                                          </p:val>
                                        </p:tav>
                                      </p:tavLst>
                                    </p:anim>
                                    <p:anim calcmode="lin" valueType="num">
                                      <p:cBhvr>
                                        <p:cTn id="33" dur="1000" fill="hold"/>
                                        <p:tgtEl>
                                          <p:spTgt spid="3077"/>
                                        </p:tgtEl>
                                        <p:attrNameLst>
                                          <p:attrName>style.rotation</p:attrName>
                                        </p:attrNameLst>
                                      </p:cBhvr>
                                      <p:tavLst>
                                        <p:tav tm="0">
                                          <p:val>
                                            <p:fltVal val="90"/>
                                          </p:val>
                                        </p:tav>
                                        <p:tav tm="100000">
                                          <p:val>
                                            <p:fltVal val="0"/>
                                          </p:val>
                                        </p:tav>
                                      </p:tavLst>
                                    </p:anim>
                                    <p:animEffect transition="in" filter="fade">
                                      <p:cBhvr>
                                        <p:cTn id="34" dur="1000"/>
                                        <p:tgtEl>
                                          <p:spTgt spid="307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078"/>
                                        </p:tgtEl>
                                        <p:attrNameLst>
                                          <p:attrName>style.visibility</p:attrName>
                                        </p:attrNameLst>
                                      </p:cBhvr>
                                      <p:to>
                                        <p:strVal val="visible"/>
                                      </p:to>
                                    </p:set>
                                    <p:anim calcmode="lin" valueType="num">
                                      <p:cBhvr>
                                        <p:cTn id="39" dur="1000" fill="hold"/>
                                        <p:tgtEl>
                                          <p:spTgt spid="3078"/>
                                        </p:tgtEl>
                                        <p:attrNameLst>
                                          <p:attrName>ppt_w</p:attrName>
                                        </p:attrNameLst>
                                      </p:cBhvr>
                                      <p:tavLst>
                                        <p:tav tm="0">
                                          <p:val>
                                            <p:fltVal val="0"/>
                                          </p:val>
                                        </p:tav>
                                        <p:tav tm="100000">
                                          <p:val>
                                            <p:strVal val="#ppt_w"/>
                                          </p:val>
                                        </p:tav>
                                      </p:tavLst>
                                    </p:anim>
                                    <p:anim calcmode="lin" valueType="num">
                                      <p:cBhvr>
                                        <p:cTn id="40" dur="1000" fill="hold"/>
                                        <p:tgtEl>
                                          <p:spTgt spid="3078"/>
                                        </p:tgtEl>
                                        <p:attrNameLst>
                                          <p:attrName>ppt_h</p:attrName>
                                        </p:attrNameLst>
                                      </p:cBhvr>
                                      <p:tavLst>
                                        <p:tav tm="0">
                                          <p:val>
                                            <p:fltVal val="0"/>
                                          </p:val>
                                        </p:tav>
                                        <p:tav tm="100000">
                                          <p:val>
                                            <p:strVal val="#ppt_h"/>
                                          </p:val>
                                        </p:tav>
                                      </p:tavLst>
                                    </p:anim>
                                    <p:anim calcmode="lin" valueType="num">
                                      <p:cBhvr>
                                        <p:cTn id="41" dur="1000" fill="hold"/>
                                        <p:tgtEl>
                                          <p:spTgt spid="3078"/>
                                        </p:tgtEl>
                                        <p:attrNameLst>
                                          <p:attrName>style.rotation</p:attrName>
                                        </p:attrNameLst>
                                      </p:cBhvr>
                                      <p:tavLst>
                                        <p:tav tm="0">
                                          <p:val>
                                            <p:fltVal val="90"/>
                                          </p:val>
                                        </p:tav>
                                        <p:tav tm="100000">
                                          <p:val>
                                            <p:fltVal val="0"/>
                                          </p:val>
                                        </p:tav>
                                      </p:tavLst>
                                    </p:anim>
                                    <p:animEffect transition="in" filter="fade">
                                      <p:cBhvr>
                                        <p:cTn id="42" dur="1000"/>
                                        <p:tgtEl>
                                          <p:spTgt spid="307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079"/>
                                        </p:tgtEl>
                                        <p:attrNameLst>
                                          <p:attrName>style.visibility</p:attrName>
                                        </p:attrNameLst>
                                      </p:cBhvr>
                                      <p:to>
                                        <p:strVal val="visible"/>
                                      </p:to>
                                    </p:set>
                                    <p:anim calcmode="lin" valueType="num">
                                      <p:cBhvr>
                                        <p:cTn id="47" dur="1000" fill="hold"/>
                                        <p:tgtEl>
                                          <p:spTgt spid="3079"/>
                                        </p:tgtEl>
                                        <p:attrNameLst>
                                          <p:attrName>ppt_w</p:attrName>
                                        </p:attrNameLst>
                                      </p:cBhvr>
                                      <p:tavLst>
                                        <p:tav tm="0">
                                          <p:val>
                                            <p:fltVal val="0"/>
                                          </p:val>
                                        </p:tav>
                                        <p:tav tm="100000">
                                          <p:val>
                                            <p:strVal val="#ppt_w"/>
                                          </p:val>
                                        </p:tav>
                                      </p:tavLst>
                                    </p:anim>
                                    <p:anim calcmode="lin" valueType="num">
                                      <p:cBhvr>
                                        <p:cTn id="48" dur="1000" fill="hold"/>
                                        <p:tgtEl>
                                          <p:spTgt spid="3079"/>
                                        </p:tgtEl>
                                        <p:attrNameLst>
                                          <p:attrName>ppt_h</p:attrName>
                                        </p:attrNameLst>
                                      </p:cBhvr>
                                      <p:tavLst>
                                        <p:tav tm="0">
                                          <p:val>
                                            <p:fltVal val="0"/>
                                          </p:val>
                                        </p:tav>
                                        <p:tav tm="100000">
                                          <p:val>
                                            <p:strVal val="#ppt_h"/>
                                          </p:val>
                                        </p:tav>
                                      </p:tavLst>
                                    </p:anim>
                                    <p:anim calcmode="lin" valueType="num">
                                      <p:cBhvr>
                                        <p:cTn id="49" dur="1000" fill="hold"/>
                                        <p:tgtEl>
                                          <p:spTgt spid="3079"/>
                                        </p:tgtEl>
                                        <p:attrNameLst>
                                          <p:attrName>style.rotation</p:attrName>
                                        </p:attrNameLst>
                                      </p:cBhvr>
                                      <p:tavLst>
                                        <p:tav tm="0">
                                          <p:val>
                                            <p:fltVal val="90"/>
                                          </p:val>
                                        </p:tav>
                                        <p:tav tm="100000">
                                          <p:val>
                                            <p:fltVal val="0"/>
                                          </p:val>
                                        </p:tav>
                                      </p:tavLst>
                                    </p:anim>
                                    <p:animEffect transition="in" filter="fade">
                                      <p:cBhvr>
                                        <p:cTn id="50" dur="1000"/>
                                        <p:tgtEl>
                                          <p:spTgt spid="3079"/>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080"/>
                                        </p:tgtEl>
                                        <p:attrNameLst>
                                          <p:attrName>style.visibility</p:attrName>
                                        </p:attrNameLst>
                                      </p:cBhvr>
                                      <p:to>
                                        <p:strVal val="visible"/>
                                      </p:to>
                                    </p:set>
                                    <p:anim calcmode="lin" valueType="num">
                                      <p:cBhvr>
                                        <p:cTn id="55" dur="1000" fill="hold"/>
                                        <p:tgtEl>
                                          <p:spTgt spid="3080"/>
                                        </p:tgtEl>
                                        <p:attrNameLst>
                                          <p:attrName>ppt_w</p:attrName>
                                        </p:attrNameLst>
                                      </p:cBhvr>
                                      <p:tavLst>
                                        <p:tav tm="0">
                                          <p:val>
                                            <p:fltVal val="0"/>
                                          </p:val>
                                        </p:tav>
                                        <p:tav tm="100000">
                                          <p:val>
                                            <p:strVal val="#ppt_w"/>
                                          </p:val>
                                        </p:tav>
                                      </p:tavLst>
                                    </p:anim>
                                    <p:anim calcmode="lin" valueType="num">
                                      <p:cBhvr>
                                        <p:cTn id="56" dur="1000" fill="hold"/>
                                        <p:tgtEl>
                                          <p:spTgt spid="3080"/>
                                        </p:tgtEl>
                                        <p:attrNameLst>
                                          <p:attrName>ppt_h</p:attrName>
                                        </p:attrNameLst>
                                      </p:cBhvr>
                                      <p:tavLst>
                                        <p:tav tm="0">
                                          <p:val>
                                            <p:fltVal val="0"/>
                                          </p:val>
                                        </p:tav>
                                        <p:tav tm="100000">
                                          <p:val>
                                            <p:strVal val="#ppt_h"/>
                                          </p:val>
                                        </p:tav>
                                      </p:tavLst>
                                    </p:anim>
                                    <p:anim calcmode="lin" valueType="num">
                                      <p:cBhvr>
                                        <p:cTn id="57" dur="1000" fill="hold"/>
                                        <p:tgtEl>
                                          <p:spTgt spid="3080"/>
                                        </p:tgtEl>
                                        <p:attrNameLst>
                                          <p:attrName>style.rotation</p:attrName>
                                        </p:attrNameLst>
                                      </p:cBhvr>
                                      <p:tavLst>
                                        <p:tav tm="0">
                                          <p:val>
                                            <p:fltVal val="90"/>
                                          </p:val>
                                        </p:tav>
                                        <p:tav tm="100000">
                                          <p:val>
                                            <p:fltVal val="0"/>
                                          </p:val>
                                        </p:tav>
                                      </p:tavLst>
                                    </p:anim>
                                    <p:animEffect transition="in" filter="fade">
                                      <p:cBhvr>
                                        <p:cTn id="58" dur="1000"/>
                                        <p:tgtEl>
                                          <p:spTgt spid="3080"/>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081"/>
                                        </p:tgtEl>
                                        <p:attrNameLst>
                                          <p:attrName>style.visibility</p:attrName>
                                        </p:attrNameLst>
                                      </p:cBhvr>
                                      <p:to>
                                        <p:strVal val="visible"/>
                                      </p:to>
                                    </p:set>
                                    <p:anim calcmode="lin" valueType="num">
                                      <p:cBhvr>
                                        <p:cTn id="63" dur="1000" fill="hold"/>
                                        <p:tgtEl>
                                          <p:spTgt spid="3081"/>
                                        </p:tgtEl>
                                        <p:attrNameLst>
                                          <p:attrName>ppt_w</p:attrName>
                                        </p:attrNameLst>
                                      </p:cBhvr>
                                      <p:tavLst>
                                        <p:tav tm="0">
                                          <p:val>
                                            <p:fltVal val="0"/>
                                          </p:val>
                                        </p:tav>
                                        <p:tav tm="100000">
                                          <p:val>
                                            <p:strVal val="#ppt_w"/>
                                          </p:val>
                                        </p:tav>
                                      </p:tavLst>
                                    </p:anim>
                                    <p:anim calcmode="lin" valueType="num">
                                      <p:cBhvr>
                                        <p:cTn id="64" dur="1000" fill="hold"/>
                                        <p:tgtEl>
                                          <p:spTgt spid="3081"/>
                                        </p:tgtEl>
                                        <p:attrNameLst>
                                          <p:attrName>ppt_h</p:attrName>
                                        </p:attrNameLst>
                                      </p:cBhvr>
                                      <p:tavLst>
                                        <p:tav tm="0">
                                          <p:val>
                                            <p:fltVal val="0"/>
                                          </p:val>
                                        </p:tav>
                                        <p:tav tm="100000">
                                          <p:val>
                                            <p:strVal val="#ppt_h"/>
                                          </p:val>
                                        </p:tav>
                                      </p:tavLst>
                                    </p:anim>
                                    <p:anim calcmode="lin" valueType="num">
                                      <p:cBhvr>
                                        <p:cTn id="65" dur="1000" fill="hold"/>
                                        <p:tgtEl>
                                          <p:spTgt spid="3081"/>
                                        </p:tgtEl>
                                        <p:attrNameLst>
                                          <p:attrName>style.rotation</p:attrName>
                                        </p:attrNameLst>
                                      </p:cBhvr>
                                      <p:tavLst>
                                        <p:tav tm="0">
                                          <p:val>
                                            <p:fltVal val="90"/>
                                          </p:val>
                                        </p:tav>
                                        <p:tav tm="100000">
                                          <p:val>
                                            <p:fltVal val="0"/>
                                          </p:val>
                                        </p:tav>
                                      </p:tavLst>
                                    </p:anim>
                                    <p:animEffect transition="in" filter="fade">
                                      <p:cBhvr>
                                        <p:cTn id="66" dur="1000"/>
                                        <p:tgtEl>
                                          <p:spTgt spid="3081"/>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082"/>
                                        </p:tgtEl>
                                        <p:attrNameLst>
                                          <p:attrName>style.visibility</p:attrName>
                                        </p:attrNameLst>
                                      </p:cBhvr>
                                      <p:to>
                                        <p:strVal val="visible"/>
                                      </p:to>
                                    </p:set>
                                    <p:anim calcmode="lin" valueType="num">
                                      <p:cBhvr>
                                        <p:cTn id="71" dur="1000" fill="hold"/>
                                        <p:tgtEl>
                                          <p:spTgt spid="3082"/>
                                        </p:tgtEl>
                                        <p:attrNameLst>
                                          <p:attrName>ppt_w</p:attrName>
                                        </p:attrNameLst>
                                      </p:cBhvr>
                                      <p:tavLst>
                                        <p:tav tm="0">
                                          <p:val>
                                            <p:fltVal val="0"/>
                                          </p:val>
                                        </p:tav>
                                        <p:tav tm="100000">
                                          <p:val>
                                            <p:strVal val="#ppt_w"/>
                                          </p:val>
                                        </p:tav>
                                      </p:tavLst>
                                    </p:anim>
                                    <p:anim calcmode="lin" valueType="num">
                                      <p:cBhvr>
                                        <p:cTn id="72" dur="1000" fill="hold"/>
                                        <p:tgtEl>
                                          <p:spTgt spid="3082"/>
                                        </p:tgtEl>
                                        <p:attrNameLst>
                                          <p:attrName>ppt_h</p:attrName>
                                        </p:attrNameLst>
                                      </p:cBhvr>
                                      <p:tavLst>
                                        <p:tav tm="0">
                                          <p:val>
                                            <p:fltVal val="0"/>
                                          </p:val>
                                        </p:tav>
                                        <p:tav tm="100000">
                                          <p:val>
                                            <p:strVal val="#ppt_h"/>
                                          </p:val>
                                        </p:tav>
                                      </p:tavLst>
                                    </p:anim>
                                    <p:anim calcmode="lin" valueType="num">
                                      <p:cBhvr>
                                        <p:cTn id="73" dur="1000" fill="hold"/>
                                        <p:tgtEl>
                                          <p:spTgt spid="3082"/>
                                        </p:tgtEl>
                                        <p:attrNameLst>
                                          <p:attrName>style.rotation</p:attrName>
                                        </p:attrNameLst>
                                      </p:cBhvr>
                                      <p:tavLst>
                                        <p:tav tm="0">
                                          <p:val>
                                            <p:fltVal val="90"/>
                                          </p:val>
                                        </p:tav>
                                        <p:tav tm="100000">
                                          <p:val>
                                            <p:fltVal val="0"/>
                                          </p:val>
                                        </p:tav>
                                      </p:tavLst>
                                    </p:anim>
                                    <p:animEffect transition="in" filter="fade">
                                      <p:cBhvr>
                                        <p:cTn id="74" dur="1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841898249"/>
              </p:ext>
            </p:extLst>
          </p:nvPr>
        </p:nvGraphicFramePr>
        <p:xfrm>
          <a:off x="179512" y="116632"/>
          <a:ext cx="8856984" cy="6797040"/>
        </p:xfrm>
        <a:graphic>
          <a:graphicData uri="http://schemas.openxmlformats.org/drawingml/2006/table">
            <a:tbl>
              <a:tblPr firstRow="1" bandRow="1">
                <a:tableStyleId>{5C22544A-7EE6-4342-B048-85BDC9FD1C3A}</a:tableStyleId>
              </a:tblPr>
              <a:tblGrid>
                <a:gridCol w="2214246"/>
                <a:gridCol w="2214246"/>
                <a:gridCol w="2214246"/>
                <a:gridCol w="2214246"/>
              </a:tblGrid>
              <a:tr h="6480720">
                <a:tc>
                  <a:txBody>
                    <a:bodyPr/>
                    <a:lstStyle/>
                    <a:p>
                      <a:pPr algn="just"/>
                      <a:r>
                        <a:rPr lang="ru-RU" sz="1400" b="1" u="sng" dirty="0" err="1" smtClean="0"/>
                        <a:t>II.Информационно</a:t>
                      </a:r>
                      <a:r>
                        <a:rPr lang="ru-RU" sz="1400" b="1" u="sng" dirty="0" smtClean="0"/>
                        <a:t>-аналитический. </a:t>
                      </a:r>
                      <a:r>
                        <a:rPr lang="ru-RU" sz="1400" u="sng" dirty="0" smtClean="0"/>
                        <a:t>Актуализация знаний и пробное учебное действие. </a:t>
                      </a:r>
                    </a:p>
                    <a:p>
                      <a:pPr algn="just"/>
                      <a:r>
                        <a:rPr lang="ru-RU" sz="1400" u="sng" dirty="0" smtClean="0"/>
                        <a:t>Речевая разминка и активизация навыков устной речи.</a:t>
                      </a:r>
                    </a:p>
                    <a:p>
                      <a:pPr algn="just"/>
                      <a:r>
                        <a:rPr lang="ru-RU" sz="1400" u="sng" dirty="0" smtClean="0"/>
                        <a:t>Задача:</a:t>
                      </a:r>
                      <a:r>
                        <a:rPr lang="ru-RU" sz="1400" dirty="0" smtClean="0"/>
                        <a:t> научить учащихся правильно произносить слова, тренировать произношение, повторить с учащимися ранее изученную лексику (цвета) и ввести и тренировать в речи новую (описание погоды), провести контроль выполнения домашнего задания и усвоения лексики предыдущих уроков (виды деятельности и спорт в разные времена года).</a:t>
                      </a:r>
                    </a:p>
                    <a:p>
                      <a:pPr algn="just"/>
                      <a:r>
                        <a:rPr lang="ru-RU" sz="1400" dirty="0" smtClean="0"/>
                        <a:t>(5 мин.)</a:t>
                      </a:r>
                    </a:p>
                    <a:p>
                      <a:endParaRPr lang="ru-RU" dirty="0"/>
                    </a:p>
                  </a:txBody>
                  <a:tcPr/>
                </a:tc>
                <a:tc>
                  <a:txBody>
                    <a:bodyPr/>
                    <a:lstStyle/>
                    <a:p>
                      <a:r>
                        <a:rPr lang="ru-RU" sz="1300" dirty="0" smtClean="0"/>
                        <a:t>Предъявляет названия времён года в правильной артикуляции и </a:t>
                      </a:r>
                      <a:r>
                        <a:rPr lang="ru-RU" sz="1300" dirty="0" err="1" smtClean="0"/>
                        <a:t>произно-шении</a:t>
                      </a:r>
                      <a:r>
                        <a:rPr lang="ru-RU" sz="1300" dirty="0" smtClean="0"/>
                        <a:t> с показом слов на карточках и, возможно, ассоциативным </a:t>
                      </a:r>
                      <a:r>
                        <a:rPr lang="ru-RU" sz="1300" dirty="0" err="1" smtClean="0"/>
                        <a:t>движени</a:t>
                      </a:r>
                      <a:r>
                        <a:rPr lang="ru-RU" sz="1300" dirty="0" smtClean="0"/>
                        <a:t>-ем, характеризующим то или иное время года: зима - похлопывания по </a:t>
                      </a:r>
                      <a:r>
                        <a:rPr lang="ru-RU" sz="1300" dirty="0" err="1" smtClean="0"/>
                        <a:t>пле-чам</a:t>
                      </a:r>
                      <a:r>
                        <a:rPr lang="ru-RU" sz="1300" dirty="0" smtClean="0"/>
                        <a:t>, весна - запускаем в ручей кораблик, осень-капает дождь, лето – лета-ют бабочки (карточки вы-</a:t>
                      </a:r>
                      <a:r>
                        <a:rPr lang="ru-RU" sz="1300" dirty="0" err="1" smtClean="0"/>
                        <a:t>вешиваются</a:t>
                      </a:r>
                      <a:r>
                        <a:rPr lang="ru-RU" sz="1300" dirty="0" smtClean="0"/>
                        <a:t> под картин-</a:t>
                      </a:r>
                      <a:r>
                        <a:rPr lang="ru-RU" sz="1300" dirty="0" err="1" smtClean="0"/>
                        <a:t>ками</a:t>
                      </a:r>
                      <a:r>
                        <a:rPr lang="ru-RU" sz="1300" dirty="0" smtClean="0"/>
                        <a:t>), повторяет с </a:t>
                      </a:r>
                      <a:r>
                        <a:rPr lang="ru-RU" sz="1300" dirty="0" err="1" smtClean="0"/>
                        <a:t>учащи-мися</a:t>
                      </a:r>
                      <a:r>
                        <a:rPr lang="ru-RU" sz="1300" dirty="0" smtClean="0"/>
                        <a:t> названия цветов, побуждая учащихся подо-брать цвета к временам года в России и Британии. </a:t>
                      </a:r>
                    </a:p>
                    <a:p>
                      <a:r>
                        <a:rPr lang="ru-RU" sz="1300" dirty="0" smtClean="0"/>
                        <a:t>(</a:t>
                      </a:r>
                      <a:r>
                        <a:rPr lang="ru-RU" sz="1300" dirty="0" err="1" smtClean="0"/>
                        <a:t>white</a:t>
                      </a:r>
                      <a:r>
                        <a:rPr lang="ru-RU" sz="1300" dirty="0" smtClean="0"/>
                        <a:t>, </a:t>
                      </a:r>
                      <a:r>
                        <a:rPr lang="ru-RU" sz="1300" dirty="0" err="1" smtClean="0"/>
                        <a:t>blue</a:t>
                      </a:r>
                      <a:r>
                        <a:rPr lang="ru-RU" sz="1300" dirty="0" smtClean="0"/>
                        <a:t>, </a:t>
                      </a:r>
                      <a:r>
                        <a:rPr lang="ru-RU" sz="1300" dirty="0" err="1" smtClean="0"/>
                        <a:t>grey</a:t>
                      </a:r>
                      <a:r>
                        <a:rPr lang="ru-RU" sz="1300" dirty="0" smtClean="0"/>
                        <a:t>, </a:t>
                      </a:r>
                      <a:r>
                        <a:rPr lang="ru-RU" sz="1300" dirty="0" err="1" smtClean="0"/>
                        <a:t>green</a:t>
                      </a:r>
                      <a:r>
                        <a:rPr lang="ru-RU" sz="1300" dirty="0" smtClean="0"/>
                        <a:t>, </a:t>
                      </a:r>
                      <a:r>
                        <a:rPr lang="ru-RU" sz="1300" dirty="0" err="1" smtClean="0"/>
                        <a:t>red</a:t>
                      </a:r>
                      <a:r>
                        <a:rPr lang="ru-RU" sz="1300" dirty="0" smtClean="0"/>
                        <a:t>, </a:t>
                      </a:r>
                      <a:r>
                        <a:rPr lang="ru-RU" sz="1300" dirty="0" err="1" smtClean="0"/>
                        <a:t>pink</a:t>
                      </a:r>
                      <a:r>
                        <a:rPr lang="ru-RU" sz="1300" dirty="0" smtClean="0"/>
                        <a:t>, </a:t>
                      </a:r>
                      <a:r>
                        <a:rPr lang="ru-RU" sz="1300" dirty="0" err="1" smtClean="0"/>
                        <a:t>yellow</a:t>
                      </a:r>
                      <a:r>
                        <a:rPr lang="ru-RU" sz="1300" dirty="0" smtClean="0"/>
                        <a:t>, </a:t>
                      </a:r>
                      <a:r>
                        <a:rPr lang="ru-RU" sz="1300" dirty="0" err="1" smtClean="0"/>
                        <a:t>orange</a:t>
                      </a:r>
                      <a:r>
                        <a:rPr lang="ru-RU" sz="1300" dirty="0" smtClean="0"/>
                        <a:t>, </a:t>
                      </a:r>
                      <a:r>
                        <a:rPr lang="ru-RU" sz="1300" dirty="0" err="1" smtClean="0"/>
                        <a:t>brown</a:t>
                      </a:r>
                      <a:r>
                        <a:rPr lang="ru-RU" sz="1300" dirty="0" smtClean="0"/>
                        <a:t>, </a:t>
                      </a:r>
                      <a:r>
                        <a:rPr lang="ru-RU" sz="1300" dirty="0" err="1" smtClean="0"/>
                        <a:t>black</a:t>
                      </a:r>
                      <a:r>
                        <a:rPr lang="ru-RU" sz="1300" dirty="0" smtClean="0"/>
                        <a:t>, </a:t>
                      </a:r>
                      <a:r>
                        <a:rPr lang="ru-RU" sz="1300" dirty="0" err="1" smtClean="0"/>
                        <a:t>bright</a:t>
                      </a:r>
                      <a:r>
                        <a:rPr lang="ru-RU" sz="1300" dirty="0" smtClean="0"/>
                        <a:t>)</a:t>
                      </a:r>
                    </a:p>
                    <a:p>
                      <a:r>
                        <a:rPr lang="ru-RU" sz="1300" dirty="0" smtClean="0"/>
                        <a:t>Наводит на мысль, что мы не уверены, какие цвета типичны для погоды в Британии, но уверенно называем цвета времён года в России. </a:t>
                      </a:r>
                      <a:r>
                        <a:rPr lang="ru-RU" sz="1300" dirty="0" err="1" smtClean="0"/>
                        <a:t>What</a:t>
                      </a:r>
                      <a:r>
                        <a:rPr lang="ru-RU" sz="1300" dirty="0" smtClean="0"/>
                        <a:t> </a:t>
                      </a:r>
                      <a:r>
                        <a:rPr lang="ru-RU" sz="1300" dirty="0" err="1" smtClean="0"/>
                        <a:t>colours</a:t>
                      </a:r>
                      <a:r>
                        <a:rPr lang="ru-RU" sz="1300" dirty="0" smtClean="0"/>
                        <a:t> </a:t>
                      </a:r>
                      <a:r>
                        <a:rPr lang="ru-RU" sz="1300" dirty="0" err="1" smtClean="0"/>
                        <a:t>do</a:t>
                      </a:r>
                      <a:r>
                        <a:rPr lang="ru-RU" sz="1300" dirty="0" smtClean="0"/>
                        <a:t> </a:t>
                      </a:r>
                      <a:r>
                        <a:rPr lang="ru-RU" sz="1300" dirty="0" err="1" smtClean="0"/>
                        <a:t>we</a:t>
                      </a:r>
                      <a:r>
                        <a:rPr lang="ru-RU" sz="1300" dirty="0" smtClean="0"/>
                        <a:t> </a:t>
                      </a:r>
                      <a:r>
                        <a:rPr lang="ru-RU" sz="1300" dirty="0" err="1" smtClean="0"/>
                        <a:t>know</a:t>
                      </a:r>
                      <a:r>
                        <a:rPr lang="ru-RU" sz="1300" dirty="0" smtClean="0"/>
                        <a:t>? </a:t>
                      </a:r>
                      <a:r>
                        <a:rPr lang="ru-RU" sz="1300" dirty="0" err="1" smtClean="0"/>
                        <a:t>What</a:t>
                      </a:r>
                      <a:r>
                        <a:rPr lang="ru-RU" sz="1300" dirty="0" smtClean="0"/>
                        <a:t> </a:t>
                      </a:r>
                      <a:r>
                        <a:rPr lang="ru-RU" sz="1300" dirty="0" err="1" smtClean="0"/>
                        <a:t>colours</a:t>
                      </a:r>
                      <a:r>
                        <a:rPr lang="ru-RU" sz="1300" dirty="0" smtClean="0"/>
                        <a:t> </a:t>
                      </a:r>
                      <a:r>
                        <a:rPr lang="ru-RU" sz="1300" dirty="0" err="1" smtClean="0"/>
                        <a:t>are</a:t>
                      </a:r>
                      <a:r>
                        <a:rPr lang="ru-RU" sz="1300" dirty="0" smtClean="0"/>
                        <a:t> </a:t>
                      </a:r>
                      <a:r>
                        <a:rPr lang="ru-RU" sz="1300" dirty="0" err="1" smtClean="0"/>
                        <a:t>typical</a:t>
                      </a:r>
                      <a:r>
                        <a:rPr lang="ru-RU" sz="1300" dirty="0" smtClean="0"/>
                        <a:t> </a:t>
                      </a:r>
                      <a:r>
                        <a:rPr lang="ru-RU" sz="1300" dirty="0" err="1" smtClean="0"/>
                        <a:t>for</a:t>
                      </a:r>
                      <a:r>
                        <a:rPr lang="ru-RU" sz="1300" dirty="0" smtClean="0"/>
                        <a:t> </a:t>
                      </a:r>
                      <a:r>
                        <a:rPr lang="ru-RU" sz="1300" dirty="0" err="1" smtClean="0"/>
                        <a:t>winter</a:t>
                      </a:r>
                      <a:r>
                        <a:rPr lang="ru-RU" sz="1300" dirty="0" smtClean="0"/>
                        <a:t>, </a:t>
                      </a:r>
                      <a:r>
                        <a:rPr lang="ru-RU" sz="1300" dirty="0" err="1" smtClean="0"/>
                        <a:t>spring</a:t>
                      </a:r>
                      <a:r>
                        <a:rPr lang="ru-RU" sz="1300" dirty="0" smtClean="0"/>
                        <a:t>, </a:t>
                      </a:r>
                      <a:r>
                        <a:rPr lang="ru-RU" sz="1300" dirty="0" err="1" smtClean="0"/>
                        <a:t>autumn</a:t>
                      </a:r>
                      <a:r>
                        <a:rPr lang="ru-RU" sz="1300" dirty="0" smtClean="0"/>
                        <a:t> </a:t>
                      </a:r>
                      <a:r>
                        <a:rPr lang="ru-RU" sz="1300" dirty="0" err="1" smtClean="0"/>
                        <a:t>and</a:t>
                      </a:r>
                      <a:r>
                        <a:rPr lang="ru-RU" sz="1300" dirty="0" smtClean="0"/>
                        <a:t> </a:t>
                      </a:r>
                      <a:r>
                        <a:rPr lang="ru-RU" sz="1300" dirty="0" err="1" smtClean="0"/>
                        <a:t>summer</a:t>
                      </a:r>
                      <a:r>
                        <a:rPr lang="ru-RU" sz="1300" dirty="0" smtClean="0"/>
                        <a:t>?</a:t>
                      </a:r>
                    </a:p>
                    <a:p>
                      <a:endParaRPr lang="ru-RU" sz="1300" dirty="0"/>
                    </a:p>
                  </a:txBody>
                  <a:tcPr/>
                </a:tc>
                <a:tc>
                  <a:txBody>
                    <a:bodyPr/>
                    <a:lstStyle/>
                    <a:p>
                      <a:r>
                        <a:rPr lang="ru-RU" sz="1300" dirty="0" smtClean="0"/>
                        <a:t>Учащиеся артикулируют и сопоставляют повторяемую (цвета) и новую (описание погоды) лексику урока. </a:t>
                      </a:r>
                    </a:p>
                    <a:p>
                      <a:r>
                        <a:rPr lang="ru-RU" sz="1300" dirty="0" smtClean="0"/>
                        <a:t>Подбирают и называют прилагательные к каждому времени года в России и пока оставляют пустым места рядом с временами года в Британии.</a:t>
                      </a:r>
                    </a:p>
                    <a:p>
                      <a:endParaRPr lang="ru-RU" sz="1300" dirty="0"/>
                    </a:p>
                  </a:txBody>
                  <a:tcPr/>
                </a:tc>
                <a:tc>
                  <a:txBody>
                    <a:bodyPr/>
                    <a:lstStyle/>
                    <a:p>
                      <a:r>
                        <a:rPr lang="ru-RU" sz="1100" u="sng" dirty="0" err="1" smtClean="0"/>
                        <a:t>Метапредметные</a:t>
                      </a:r>
                      <a:r>
                        <a:rPr lang="ru-RU" sz="1100" u="sng" dirty="0" smtClean="0"/>
                        <a:t>: </a:t>
                      </a:r>
                      <a:r>
                        <a:rPr lang="ru-RU" sz="1100" dirty="0" smtClean="0"/>
                        <a:t>сопоставляют и используют знания по окружающему миру и другим предметам и жизненный опыт для решения задач урока.</a:t>
                      </a:r>
                    </a:p>
                    <a:p>
                      <a:r>
                        <a:rPr lang="ru-RU" sz="1100" u="sng" dirty="0" smtClean="0"/>
                        <a:t>Познавательные:</a:t>
                      </a:r>
                      <a:r>
                        <a:rPr lang="ru-RU" sz="1100" dirty="0" smtClean="0"/>
                        <a:t> осознанно выделяют и группируют лексические единицы по предложенным критериям подбора.</a:t>
                      </a:r>
                    </a:p>
                    <a:p>
                      <a:r>
                        <a:rPr lang="ru-RU" sz="1100" u="sng" dirty="0" smtClean="0"/>
                        <a:t>Регулятивные:</a:t>
                      </a:r>
                      <a:r>
                        <a:rPr lang="ru-RU" sz="1100" dirty="0" smtClean="0"/>
                        <a:t> выполняют тренировочное учебные действия, выбирают эффективные способы достижения учебных задач в парах и самостоятельно, осуществляют самоконтроль и взаимоконтроль при выполнении учебных задач, совместно и индивидуально вносят коррективы после просмотра и анализа выполнения учебных действий.</a:t>
                      </a:r>
                    </a:p>
                    <a:p>
                      <a:r>
                        <a:rPr lang="ru-RU" sz="1100" u="sng" dirty="0" smtClean="0"/>
                        <a:t>Коммуникативные: </a:t>
                      </a:r>
                      <a:r>
                        <a:rPr lang="ru-RU" sz="1100" dirty="0" smtClean="0"/>
                        <a:t>устанавливают рабочие отношения с соседями по парте, готовятся к продуктивной коммуникации по теме, взаимодействуют в процессе игры и словарной работы.</a:t>
                      </a:r>
                    </a:p>
                    <a:p>
                      <a:r>
                        <a:rPr lang="ru-RU" sz="1100" u="sng" dirty="0" smtClean="0"/>
                        <a:t>Предметные: </a:t>
                      </a:r>
                      <a:r>
                        <a:rPr lang="ru-RU" sz="1100" dirty="0" smtClean="0"/>
                        <a:t>  учатся артикулировать и правильно и красиво произносить новые слова по теме; активизируют новую лексику, многократно повторяя, изображая  и проговаривая её за учите-</a:t>
                      </a:r>
                      <a:r>
                        <a:rPr lang="ru-RU" sz="1100" dirty="0" err="1" smtClean="0"/>
                        <a:t>лем</a:t>
                      </a:r>
                      <a:r>
                        <a:rPr lang="ru-RU" sz="1100" dirty="0" smtClean="0"/>
                        <a:t> и самостоятельно, в игре, в устной и письменной речи;</a:t>
                      </a:r>
                    </a:p>
                    <a:p>
                      <a:endParaRPr lang="ru-RU" sz="1100" dirty="0"/>
                    </a:p>
                  </a:txBody>
                  <a:tcPr/>
                </a:tc>
              </a:tr>
            </a:tbl>
          </a:graphicData>
        </a:graphic>
      </p:graphicFrame>
    </p:spTree>
    <p:extLst>
      <p:ext uri="{BB962C8B-B14F-4D97-AF65-F5344CB8AC3E}">
        <p14:creationId xmlns:p14="http://schemas.microsoft.com/office/powerpoint/2010/main" xmlns="" val="26604504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652106188"/>
              </p:ext>
            </p:extLst>
          </p:nvPr>
        </p:nvGraphicFramePr>
        <p:xfrm>
          <a:off x="107504" y="116632"/>
          <a:ext cx="8856984" cy="6552728"/>
        </p:xfrm>
        <a:graphic>
          <a:graphicData uri="http://schemas.openxmlformats.org/drawingml/2006/table">
            <a:tbl>
              <a:tblPr firstRow="1" bandRow="1">
                <a:tableStyleId>{5C22544A-7EE6-4342-B048-85BDC9FD1C3A}</a:tableStyleId>
              </a:tblPr>
              <a:tblGrid>
                <a:gridCol w="2214246"/>
                <a:gridCol w="2214246"/>
                <a:gridCol w="2214246"/>
                <a:gridCol w="2214246"/>
              </a:tblGrid>
              <a:tr h="6552728">
                <a:tc>
                  <a:txBody>
                    <a:bodyPr/>
                    <a:lstStyle/>
                    <a:p>
                      <a:r>
                        <a:rPr lang="ru-RU" sz="1400" dirty="0" smtClean="0"/>
                        <a:t>Проверка домашнего задания. Физкультминутка.</a:t>
                      </a:r>
                    </a:p>
                    <a:p>
                      <a:r>
                        <a:rPr lang="ru-RU" sz="1400" dirty="0" smtClean="0"/>
                        <a:t>(3-5 мин.) </a:t>
                      </a:r>
                    </a:p>
                    <a:p>
                      <a:endParaRPr lang="ru-RU" dirty="0"/>
                    </a:p>
                  </a:txBody>
                  <a:tcPr/>
                </a:tc>
                <a:tc>
                  <a:txBody>
                    <a:bodyPr/>
                    <a:lstStyle/>
                    <a:p>
                      <a:r>
                        <a:rPr lang="ru-RU" sz="1300" dirty="0" smtClean="0"/>
                        <a:t>Предъявляет (с помощью наглядности) и тренирует в речи новую лексику-прилагательные, </a:t>
                      </a:r>
                      <a:r>
                        <a:rPr lang="ru-RU" sz="1300" dirty="0" err="1" smtClean="0"/>
                        <a:t>описы-вающие</a:t>
                      </a:r>
                      <a:r>
                        <a:rPr lang="ru-RU" sz="1300" dirty="0" smtClean="0"/>
                        <a:t> погоду: </a:t>
                      </a:r>
                      <a:r>
                        <a:rPr lang="ru-RU" sz="1300" dirty="0" err="1" smtClean="0"/>
                        <a:t>snowy</a:t>
                      </a:r>
                      <a:r>
                        <a:rPr lang="ru-RU" sz="1300" dirty="0" smtClean="0"/>
                        <a:t>, </a:t>
                      </a:r>
                      <a:r>
                        <a:rPr lang="ru-RU" sz="1300" dirty="0" err="1" smtClean="0"/>
                        <a:t>cold</a:t>
                      </a:r>
                      <a:r>
                        <a:rPr lang="ru-RU" sz="1300" dirty="0" smtClean="0"/>
                        <a:t>, </a:t>
                      </a:r>
                      <a:r>
                        <a:rPr lang="ru-RU" sz="1300" dirty="0" err="1" smtClean="0"/>
                        <a:t>frosty</a:t>
                      </a:r>
                      <a:r>
                        <a:rPr lang="ru-RU" sz="1300" dirty="0" smtClean="0"/>
                        <a:t>, </a:t>
                      </a:r>
                      <a:r>
                        <a:rPr lang="ru-RU" sz="1300" dirty="0" err="1" smtClean="0"/>
                        <a:t>windy</a:t>
                      </a:r>
                      <a:r>
                        <a:rPr lang="ru-RU" sz="1300" dirty="0" smtClean="0"/>
                        <a:t>, </a:t>
                      </a:r>
                      <a:r>
                        <a:rPr lang="ru-RU" sz="1300" dirty="0" err="1" smtClean="0"/>
                        <a:t>warm</a:t>
                      </a:r>
                      <a:r>
                        <a:rPr lang="ru-RU" sz="1300" dirty="0" smtClean="0"/>
                        <a:t>, </a:t>
                      </a:r>
                      <a:r>
                        <a:rPr lang="ru-RU" sz="1300" dirty="0" err="1" smtClean="0"/>
                        <a:t>rainy</a:t>
                      </a:r>
                      <a:r>
                        <a:rPr lang="ru-RU" sz="1300" dirty="0" smtClean="0"/>
                        <a:t>, </a:t>
                      </a:r>
                      <a:r>
                        <a:rPr lang="ru-RU" sz="1300" dirty="0" err="1" smtClean="0"/>
                        <a:t>hot</a:t>
                      </a:r>
                      <a:r>
                        <a:rPr lang="ru-RU" sz="1300" dirty="0" smtClean="0"/>
                        <a:t>, </a:t>
                      </a:r>
                      <a:r>
                        <a:rPr lang="ru-RU" sz="1300" dirty="0" err="1" smtClean="0"/>
                        <a:t>wet</a:t>
                      </a:r>
                      <a:r>
                        <a:rPr lang="ru-RU" sz="1300" dirty="0" smtClean="0"/>
                        <a:t>, </a:t>
                      </a:r>
                      <a:r>
                        <a:rPr lang="ru-RU" sz="1300" dirty="0" err="1" smtClean="0"/>
                        <a:t>cool</a:t>
                      </a:r>
                      <a:r>
                        <a:rPr lang="ru-RU" sz="1300" dirty="0" smtClean="0"/>
                        <a:t>, </a:t>
                      </a:r>
                      <a:r>
                        <a:rPr lang="ru-RU" sz="1300" dirty="0" err="1" smtClean="0"/>
                        <a:t>sunny</a:t>
                      </a:r>
                      <a:r>
                        <a:rPr lang="ru-RU" sz="1300" dirty="0" smtClean="0"/>
                        <a:t>, </a:t>
                      </a:r>
                      <a:r>
                        <a:rPr lang="ru-RU" sz="1300" dirty="0" err="1" smtClean="0"/>
                        <a:t>cloudy</a:t>
                      </a:r>
                      <a:r>
                        <a:rPr lang="ru-RU" sz="1300" dirty="0" smtClean="0"/>
                        <a:t>, </a:t>
                      </a:r>
                      <a:r>
                        <a:rPr lang="ru-RU" sz="1300" dirty="0" err="1" smtClean="0"/>
                        <a:t>foggy</a:t>
                      </a:r>
                      <a:r>
                        <a:rPr lang="ru-RU" sz="1300" dirty="0" smtClean="0"/>
                        <a:t>, </a:t>
                      </a:r>
                      <a:r>
                        <a:rPr lang="ru-RU" sz="1300" dirty="0" err="1" smtClean="0"/>
                        <a:t>stormy</a:t>
                      </a:r>
                      <a:r>
                        <a:rPr lang="ru-RU" sz="1300" dirty="0" smtClean="0"/>
                        <a:t>, </a:t>
                      </a:r>
                      <a:r>
                        <a:rPr lang="ru-RU" sz="1300" dirty="0" err="1" smtClean="0"/>
                        <a:t>mild</a:t>
                      </a:r>
                      <a:r>
                        <a:rPr lang="ru-RU" sz="1300" dirty="0" smtClean="0"/>
                        <a:t>, </a:t>
                      </a:r>
                      <a:r>
                        <a:rPr lang="ru-RU" sz="1300" dirty="0" err="1" smtClean="0"/>
                        <a:t>changeable</a:t>
                      </a:r>
                      <a:r>
                        <a:rPr lang="ru-RU" sz="1300" dirty="0" smtClean="0"/>
                        <a:t>, </a:t>
                      </a:r>
                      <a:r>
                        <a:rPr lang="ru-RU" sz="1300" dirty="0" err="1" smtClean="0"/>
                        <a:t>severe</a:t>
                      </a:r>
                      <a:r>
                        <a:rPr lang="ru-RU" sz="1300" dirty="0" smtClean="0"/>
                        <a:t>, (</a:t>
                      </a:r>
                      <a:r>
                        <a:rPr lang="ru-RU" sz="1300" dirty="0" err="1" smtClean="0"/>
                        <a:t>climate</a:t>
                      </a:r>
                      <a:r>
                        <a:rPr lang="ru-RU" sz="1300" dirty="0" smtClean="0"/>
                        <a:t>, </a:t>
                      </a:r>
                      <a:r>
                        <a:rPr lang="ru-RU" sz="1300" dirty="0" err="1" smtClean="0"/>
                        <a:t>season</a:t>
                      </a:r>
                      <a:r>
                        <a:rPr lang="ru-RU" sz="1300" dirty="0" smtClean="0"/>
                        <a:t>, </a:t>
                      </a:r>
                      <a:r>
                        <a:rPr lang="ru-RU" sz="1300" dirty="0" err="1" smtClean="0"/>
                        <a:t>weather</a:t>
                      </a:r>
                      <a:r>
                        <a:rPr lang="ru-RU" sz="1300" dirty="0" smtClean="0"/>
                        <a:t>).</a:t>
                      </a:r>
                    </a:p>
                    <a:p>
                      <a:r>
                        <a:rPr lang="ru-RU" sz="1300" dirty="0" smtClean="0"/>
                        <a:t>(Приложение 2а.)</a:t>
                      </a:r>
                    </a:p>
                    <a:p>
                      <a:r>
                        <a:rPr lang="ru-RU" sz="1300" dirty="0" smtClean="0"/>
                        <a:t>Для разных времён года подходят разные занятия. </a:t>
                      </a:r>
                    </a:p>
                    <a:p>
                      <a:r>
                        <a:rPr lang="ru-RU" sz="1300" dirty="0" err="1" smtClean="0"/>
                        <a:t>We</a:t>
                      </a:r>
                      <a:r>
                        <a:rPr lang="ru-RU" sz="1300" dirty="0" smtClean="0"/>
                        <a:t> </a:t>
                      </a:r>
                      <a:r>
                        <a:rPr lang="ru-RU" sz="1300" dirty="0" err="1" smtClean="0"/>
                        <a:t>learned</a:t>
                      </a:r>
                      <a:r>
                        <a:rPr lang="ru-RU" sz="1300" dirty="0" smtClean="0"/>
                        <a:t> </a:t>
                      </a:r>
                      <a:r>
                        <a:rPr lang="ru-RU" sz="1300" dirty="0" err="1" smtClean="0"/>
                        <a:t>many</a:t>
                      </a:r>
                      <a:r>
                        <a:rPr lang="ru-RU" sz="1300" dirty="0" smtClean="0"/>
                        <a:t> </a:t>
                      </a:r>
                      <a:r>
                        <a:rPr lang="ru-RU" sz="1300" dirty="0" err="1" smtClean="0"/>
                        <a:t>sports</a:t>
                      </a:r>
                      <a:r>
                        <a:rPr lang="ru-RU" sz="1300" dirty="0" smtClean="0"/>
                        <a:t> </a:t>
                      </a:r>
                      <a:r>
                        <a:rPr lang="ru-RU" sz="1300" dirty="0" err="1" smtClean="0"/>
                        <a:t>and</a:t>
                      </a:r>
                      <a:r>
                        <a:rPr lang="ru-RU" sz="1300" dirty="0" smtClean="0"/>
                        <a:t> </a:t>
                      </a:r>
                      <a:r>
                        <a:rPr lang="ru-RU" sz="1300" dirty="0" err="1" smtClean="0"/>
                        <a:t>activities</a:t>
                      </a:r>
                      <a:r>
                        <a:rPr lang="ru-RU" sz="1300" dirty="0" smtClean="0"/>
                        <a:t>. </a:t>
                      </a:r>
                      <a:r>
                        <a:rPr lang="ru-RU" sz="1300" dirty="0" err="1" smtClean="0"/>
                        <a:t>Let’s</a:t>
                      </a:r>
                      <a:r>
                        <a:rPr lang="ru-RU" sz="1300" dirty="0" smtClean="0"/>
                        <a:t> </a:t>
                      </a:r>
                      <a:r>
                        <a:rPr lang="ru-RU" sz="1300" dirty="0" err="1" smtClean="0"/>
                        <a:t>revise</a:t>
                      </a:r>
                      <a:r>
                        <a:rPr lang="ru-RU" sz="1300" dirty="0" smtClean="0"/>
                        <a:t> </a:t>
                      </a:r>
                      <a:r>
                        <a:rPr lang="ru-RU" sz="1300" dirty="0" err="1" smtClean="0"/>
                        <a:t>them</a:t>
                      </a:r>
                      <a:r>
                        <a:rPr lang="ru-RU" sz="1300" dirty="0" smtClean="0"/>
                        <a:t> </a:t>
                      </a:r>
                      <a:r>
                        <a:rPr lang="ru-RU" sz="1300" dirty="0" err="1" smtClean="0"/>
                        <a:t>in</a:t>
                      </a:r>
                      <a:r>
                        <a:rPr lang="ru-RU" sz="1300" dirty="0" smtClean="0"/>
                        <a:t> a </a:t>
                      </a:r>
                      <a:r>
                        <a:rPr lang="ru-RU" sz="1300" dirty="0" err="1" smtClean="0"/>
                        <a:t>game</a:t>
                      </a:r>
                      <a:r>
                        <a:rPr lang="ru-RU" sz="1300" dirty="0" smtClean="0"/>
                        <a:t>. Проводит игру «Угадай-ка», изображает занятие - учащиеся угадывают и называют его, угадавший изображает другое занятие - учащиеся угадывают и </a:t>
                      </a:r>
                      <a:r>
                        <a:rPr lang="ru-RU" sz="1300" dirty="0" err="1" smtClean="0"/>
                        <a:t>т.д</a:t>
                      </a:r>
                      <a:r>
                        <a:rPr lang="ru-RU" sz="1300" dirty="0" smtClean="0"/>
                        <a:t> по цепочке.  </a:t>
                      </a:r>
                    </a:p>
                    <a:p>
                      <a:r>
                        <a:rPr lang="ru-RU" sz="1300" dirty="0" smtClean="0"/>
                        <a:t>Затем на каждую парту учитель раздаёт карточки с названиями видов </a:t>
                      </a:r>
                      <a:r>
                        <a:rPr lang="ru-RU" sz="1300" dirty="0" err="1" smtClean="0"/>
                        <a:t>дея-тельности</a:t>
                      </a:r>
                      <a:r>
                        <a:rPr lang="ru-RU" sz="1300" dirty="0" smtClean="0"/>
                        <a:t> в разные </a:t>
                      </a:r>
                      <a:r>
                        <a:rPr lang="ru-RU" sz="1300" dirty="0" err="1" smtClean="0"/>
                        <a:t>време</a:t>
                      </a:r>
                      <a:r>
                        <a:rPr lang="ru-RU" sz="1300" dirty="0" smtClean="0"/>
                        <a:t>-на года, где в словах пере-путаны или отсутствуют буквы (по 5-6 выражений на парту). (Приложение 2б.)</a:t>
                      </a:r>
                    </a:p>
                    <a:p>
                      <a:endParaRPr lang="ru-RU" sz="1200" dirty="0"/>
                    </a:p>
                  </a:txBody>
                  <a:tcPr/>
                </a:tc>
                <a:tc>
                  <a:txBody>
                    <a:bodyPr/>
                    <a:lstStyle/>
                    <a:p>
                      <a:r>
                        <a:rPr lang="ru-RU" sz="1400" dirty="0" smtClean="0"/>
                        <a:t>Учащиеся тренируют, изображая и называя занятия в разные времена года, которые изучались на предыдущем уроке.</a:t>
                      </a:r>
                    </a:p>
                    <a:p>
                      <a:r>
                        <a:rPr lang="ru-RU" sz="1400" dirty="0" smtClean="0"/>
                        <a:t>Учащиеся угадывают и вписывают недостающие буквы в слова (или расставляют буквы в словах правильно), проверяя себя и соседа по парте, зачитывают получившиеся выражения и прикрепляют их на доску под картинками с временами года.</a:t>
                      </a:r>
                    </a:p>
                    <a:p>
                      <a:endParaRPr lang="ru-RU" sz="1400" dirty="0"/>
                    </a:p>
                  </a:txBody>
                  <a:tcPr/>
                </a:tc>
                <a:tc>
                  <a:txBody>
                    <a:bodyPr/>
                    <a:lstStyle/>
                    <a:p>
                      <a:r>
                        <a:rPr lang="ru-RU" sz="1400" u="sng" dirty="0" smtClean="0"/>
                        <a:t>Личностные: </a:t>
                      </a:r>
                      <a:r>
                        <a:rPr lang="ru-RU" sz="1400" dirty="0" smtClean="0"/>
                        <a:t>поддерживают устойчивую познавательную мотивацию и интерес к теме урока; </a:t>
                      </a:r>
                    </a:p>
                    <a:p>
                      <a:r>
                        <a:rPr lang="ru-RU" sz="1400" dirty="0" smtClean="0"/>
                        <a:t>развивают навыки коллективной и парной учебной деятельности, взаимопомощи; воспитывают ответственное отношение к учению, готовность к саморазвитию  и самореализации средствами английского языка; формируют навыки самоконтроля и взаимоконтроля.</a:t>
                      </a:r>
                    </a:p>
                    <a:p>
                      <a:endParaRPr lang="ru-RU" dirty="0"/>
                    </a:p>
                  </a:txBody>
                  <a:tcPr/>
                </a:tc>
              </a:tr>
            </a:tbl>
          </a:graphicData>
        </a:graphic>
      </p:graphicFrame>
    </p:spTree>
    <p:extLst>
      <p:ext uri="{BB962C8B-B14F-4D97-AF65-F5344CB8AC3E}">
        <p14:creationId xmlns:p14="http://schemas.microsoft.com/office/powerpoint/2010/main" xmlns="" val="19178753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Приложение 2а</a:t>
            </a:r>
            <a:endParaRPr lang="ru-RU" dirty="0"/>
          </a:p>
        </p:txBody>
      </p:sp>
      <p:sp>
        <p:nvSpPr>
          <p:cNvPr id="3" name="Объект 2"/>
          <p:cNvSpPr>
            <a:spLocks noGrp="1"/>
          </p:cNvSpPr>
          <p:nvPr>
            <p:ph idx="1"/>
          </p:nvPr>
        </p:nvSpPr>
        <p:spPr/>
        <p:txBody>
          <a:bodyPr>
            <a:normAutofit/>
          </a:bodyPr>
          <a:lstStyle/>
          <a:p>
            <a:r>
              <a:rPr lang="en-US" sz="3600" dirty="0" smtClean="0"/>
              <a:t>Summer   </a:t>
            </a:r>
            <a:r>
              <a:rPr lang="en-US" sz="3600" dirty="0"/>
              <a:t>Winter    Spring    </a:t>
            </a:r>
            <a:r>
              <a:rPr lang="en-US" sz="3600" dirty="0" smtClean="0"/>
              <a:t>Autumn</a:t>
            </a:r>
            <a:endParaRPr lang="ru-RU" sz="3600" dirty="0" smtClean="0"/>
          </a:p>
          <a:p>
            <a:endParaRPr lang="ru-RU" sz="36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3" y="2298700"/>
            <a:ext cx="7920881" cy="2278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6771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fltVal val="0"/>
                                          </p:val>
                                        </p:tav>
                                        <p:tav tm="100000">
                                          <p:val>
                                            <p:strVal val="#ppt_w"/>
                                          </p:val>
                                        </p:tav>
                                      </p:tavLst>
                                    </p:anim>
                                    <p:anim calcmode="lin" valueType="num">
                                      <p:cBhvr>
                                        <p:cTn id="16" dur="1000" fill="hold"/>
                                        <p:tgtEl>
                                          <p:spTgt spid="4098"/>
                                        </p:tgtEl>
                                        <p:attrNameLst>
                                          <p:attrName>ppt_h</p:attrName>
                                        </p:attrNameLst>
                                      </p:cBhvr>
                                      <p:tavLst>
                                        <p:tav tm="0">
                                          <p:val>
                                            <p:fltVal val="0"/>
                                          </p:val>
                                        </p:tav>
                                        <p:tav tm="100000">
                                          <p:val>
                                            <p:strVal val="#ppt_h"/>
                                          </p:val>
                                        </p:tav>
                                      </p:tavLst>
                                    </p:anim>
                                    <p:anim calcmode="lin" valueType="num">
                                      <p:cBhvr>
                                        <p:cTn id="17" dur="1000" fill="hold"/>
                                        <p:tgtEl>
                                          <p:spTgt spid="4098"/>
                                        </p:tgtEl>
                                        <p:attrNameLst>
                                          <p:attrName>style.rotation</p:attrName>
                                        </p:attrNameLst>
                                      </p:cBhvr>
                                      <p:tavLst>
                                        <p:tav tm="0">
                                          <p:val>
                                            <p:fltVal val="90"/>
                                          </p:val>
                                        </p:tav>
                                        <p:tav tm="100000">
                                          <p:val>
                                            <p:fltVal val="0"/>
                                          </p:val>
                                        </p:tav>
                                      </p:tavLst>
                                    </p:anim>
                                    <p:animEffect transition="in" filter="fade">
                                      <p:cBhvr>
                                        <p:cTn id="18"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Приложение 2 б</a:t>
            </a:r>
            <a:endParaRPr lang="ru-RU" dirty="0"/>
          </a:p>
        </p:txBody>
      </p:sp>
      <p:sp>
        <p:nvSpPr>
          <p:cNvPr id="3" name="Объект 2"/>
          <p:cNvSpPr>
            <a:spLocks noGrp="1"/>
          </p:cNvSpPr>
          <p:nvPr>
            <p:ph idx="1"/>
          </p:nvPr>
        </p:nvSpPr>
        <p:spPr/>
        <p:txBody>
          <a:bodyPr/>
          <a:lstStyle/>
          <a:p>
            <a:r>
              <a:rPr lang="en-US" dirty="0"/>
              <a:t>1	t.bog..n                        </a:t>
            </a:r>
            <a:r>
              <a:rPr lang="en-US" dirty="0" smtClean="0"/>
              <a:t>1 </a:t>
            </a:r>
            <a:r>
              <a:rPr lang="en-US" dirty="0"/>
              <a:t>toboggan</a:t>
            </a:r>
          </a:p>
          <a:p>
            <a:r>
              <a:rPr lang="en-US" dirty="0"/>
              <a:t>2	pl.. </a:t>
            </a:r>
            <a:r>
              <a:rPr lang="en-US" dirty="0" err="1"/>
              <a:t>ho.k.y</a:t>
            </a:r>
            <a:r>
              <a:rPr lang="en-US" dirty="0"/>
              <a:t>                     </a:t>
            </a:r>
            <a:r>
              <a:rPr lang="en-US" dirty="0" smtClean="0"/>
              <a:t>2 </a:t>
            </a:r>
            <a:r>
              <a:rPr lang="en-US" dirty="0"/>
              <a:t>play hockey</a:t>
            </a:r>
          </a:p>
          <a:p>
            <a:r>
              <a:rPr lang="en-US" dirty="0"/>
              <a:t>3	p..y t.b..-</a:t>
            </a:r>
            <a:r>
              <a:rPr lang="en-US" dirty="0" err="1"/>
              <a:t>te.n.s</a:t>
            </a:r>
            <a:r>
              <a:rPr lang="en-US" dirty="0"/>
              <a:t>             </a:t>
            </a:r>
            <a:r>
              <a:rPr lang="en-US" dirty="0" smtClean="0"/>
              <a:t>3 </a:t>
            </a:r>
            <a:r>
              <a:rPr lang="en-US" dirty="0"/>
              <a:t>play table-tennis</a:t>
            </a:r>
          </a:p>
          <a:p>
            <a:r>
              <a:rPr lang="en-US" dirty="0"/>
              <a:t>4	j..p                                 </a:t>
            </a:r>
            <a:r>
              <a:rPr lang="en-US" dirty="0" smtClean="0"/>
              <a:t>4 </a:t>
            </a:r>
            <a:r>
              <a:rPr lang="en-US" dirty="0"/>
              <a:t>jump</a:t>
            </a:r>
          </a:p>
          <a:p>
            <a:r>
              <a:rPr lang="en-US" dirty="0"/>
              <a:t>5	ma.. a </a:t>
            </a:r>
            <a:r>
              <a:rPr lang="en-US" dirty="0" err="1"/>
              <a:t>sno.m</a:t>
            </a:r>
            <a:r>
              <a:rPr lang="en-US" dirty="0"/>
              <a:t>..              </a:t>
            </a:r>
            <a:r>
              <a:rPr lang="en-US" dirty="0" smtClean="0"/>
              <a:t>5 </a:t>
            </a:r>
            <a:r>
              <a:rPr lang="en-US" dirty="0"/>
              <a:t>make a snowman</a:t>
            </a:r>
          </a:p>
          <a:p>
            <a:endParaRPr lang="ru-RU" dirty="0"/>
          </a:p>
        </p:txBody>
      </p:sp>
    </p:spTree>
    <p:extLst>
      <p:ext uri="{BB962C8B-B14F-4D97-AF65-F5344CB8AC3E}">
        <p14:creationId xmlns:p14="http://schemas.microsoft.com/office/powerpoint/2010/main" xmlns="" val="342374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889205210"/>
              </p:ext>
            </p:extLst>
          </p:nvPr>
        </p:nvGraphicFramePr>
        <p:xfrm>
          <a:off x="0" y="44623"/>
          <a:ext cx="9036496" cy="6675120"/>
        </p:xfrm>
        <a:graphic>
          <a:graphicData uri="http://schemas.openxmlformats.org/drawingml/2006/table">
            <a:tbl>
              <a:tblPr firstRow="1" bandRow="1">
                <a:tableStyleId>{5C22544A-7EE6-4342-B048-85BDC9FD1C3A}</a:tableStyleId>
              </a:tblPr>
              <a:tblGrid>
                <a:gridCol w="2259124"/>
                <a:gridCol w="2259124"/>
                <a:gridCol w="2259124"/>
                <a:gridCol w="2259124"/>
              </a:tblGrid>
              <a:tr h="5832649">
                <a:tc>
                  <a:txBody>
                    <a:bodyPr/>
                    <a:lstStyle/>
                    <a:p>
                      <a:pPr algn="just"/>
                      <a:r>
                        <a:rPr lang="ru-RU" sz="1400" dirty="0" smtClean="0"/>
                        <a:t>III. </a:t>
                      </a:r>
                      <a:r>
                        <a:rPr lang="ru-RU" sz="1400" u="sng" dirty="0" smtClean="0"/>
                        <a:t>Выявление места и причины затруднения</a:t>
                      </a:r>
                      <a:r>
                        <a:rPr lang="ru-RU" sz="1400" dirty="0" smtClean="0"/>
                        <a:t>.</a:t>
                      </a:r>
                    </a:p>
                    <a:p>
                      <a:pPr algn="just"/>
                      <a:r>
                        <a:rPr lang="ru-RU" sz="1400" u="sng" dirty="0" smtClean="0"/>
                        <a:t>Задача:</a:t>
                      </a:r>
                      <a:r>
                        <a:rPr lang="ru-RU" sz="1400" dirty="0" smtClean="0"/>
                        <a:t> Подвести учащихся к постановке цели учебной деятельности.</a:t>
                      </a:r>
                    </a:p>
                    <a:p>
                      <a:pPr algn="just"/>
                      <a:r>
                        <a:rPr lang="ru-RU" sz="1400" dirty="0" smtClean="0"/>
                        <a:t>(4-5мин.)</a:t>
                      </a:r>
                    </a:p>
                    <a:p>
                      <a:endParaRPr lang="ru-RU" dirty="0"/>
                    </a:p>
                  </a:txBody>
                  <a:tcPr/>
                </a:tc>
                <a:tc>
                  <a:txBody>
                    <a:bodyPr/>
                    <a:lstStyle/>
                    <a:p>
                      <a:pPr algn="just"/>
                      <a:r>
                        <a:rPr lang="ru-RU" sz="1200" dirty="0" smtClean="0"/>
                        <a:t>Побуждает учащихся проанализировать матери-ал, собранный и прикреплённый на доску, достаточен ли он для дальнейшей работы – подготовки сообщения об особенностях времён года в России и Британии в мини-проектах. Подводит к мысли о том, что материалов для сообщения о временах года в России достаточно, а для рассказа о погоде в Британии потребуется дополнительная информация (чтение и/или прослушивание текста).</a:t>
                      </a:r>
                    </a:p>
                    <a:p>
                      <a:pPr algn="just"/>
                      <a:r>
                        <a:rPr lang="en-US" sz="1200" dirty="0" smtClean="0"/>
                        <a:t>Now we will make mini-projects about seasons and weather in Russia or GB according to your liking. Do we have enough information? What do we need to know more?</a:t>
                      </a:r>
                    </a:p>
                    <a:p>
                      <a:pPr algn="just"/>
                      <a:r>
                        <a:rPr lang="ru-RU" sz="1200" dirty="0" smtClean="0"/>
                        <a:t>Побуждает учащихся с использованием опорного сигнала рассказать о времени года, погоде и занятиях в России. (Приложение 3.) </a:t>
                      </a:r>
                      <a:r>
                        <a:rPr lang="en-US" sz="1200" dirty="0" smtClean="0"/>
                        <a:t>Can you tell about seasons and weather in Russia using this scheme? For example, winter is… in Russia. We can see… When it’s cold and snowy, we can… Hockey and… are very popular in Russia. We like winter.</a:t>
                      </a:r>
                    </a:p>
                    <a:p>
                      <a:pPr algn="just"/>
                      <a:endParaRPr lang="ru-RU" sz="1200" dirty="0"/>
                    </a:p>
                  </a:txBody>
                  <a:tcPr/>
                </a:tc>
                <a:tc>
                  <a:txBody>
                    <a:bodyPr/>
                    <a:lstStyle/>
                    <a:p>
                      <a:pPr algn="just"/>
                      <a:r>
                        <a:rPr lang="ru-RU" sz="1400" dirty="0" smtClean="0"/>
                        <a:t>Ученики анализируют объём и достаточность материала на доске и изученного ранее по предмету окружающий мир для составления письменных сообщений  в мини-проектах о погоде в разные времена года в России и Британии. </a:t>
                      </a:r>
                    </a:p>
                    <a:p>
                      <a:pPr algn="just"/>
                      <a:r>
                        <a:rPr lang="ru-RU" sz="1400" dirty="0" smtClean="0"/>
                        <a:t>Учащиеся называют, что же они могут сказать и написать о погоде, временах года и занятиях в России. </a:t>
                      </a:r>
                    </a:p>
                    <a:p>
                      <a:pPr algn="just"/>
                      <a:r>
                        <a:rPr lang="en-US" sz="1400" dirty="0" smtClean="0"/>
                        <a:t>Winter is cold, windy, snowy and frosty in Russia. We can see white, blue, grey and black </a:t>
                      </a:r>
                      <a:r>
                        <a:rPr lang="en-US" sz="1400" dirty="0" err="1" smtClean="0"/>
                        <a:t>colours</a:t>
                      </a:r>
                      <a:r>
                        <a:rPr lang="en-US" sz="1400" dirty="0" smtClean="0"/>
                        <a:t> in winter. When it’s cold, snowy and frosty, we can make a snowman, toboggan, play snowballs, ski and skate. Hockey, skating  and skiing are very popular in Russia. We like winter.</a:t>
                      </a:r>
                    </a:p>
                    <a:p>
                      <a:pPr algn="just"/>
                      <a:endParaRPr lang="ru-RU" sz="1400" dirty="0"/>
                    </a:p>
                  </a:txBody>
                  <a:tcPr/>
                </a:tc>
                <a:tc>
                  <a:txBody>
                    <a:bodyPr/>
                    <a:lstStyle/>
                    <a:p>
                      <a:r>
                        <a:rPr lang="ru-RU" sz="1200" u="sng" dirty="0" err="1" smtClean="0"/>
                        <a:t>Метапредметные</a:t>
                      </a:r>
                      <a:r>
                        <a:rPr lang="ru-RU" sz="1200" u="sng" dirty="0" smtClean="0"/>
                        <a:t>:</a:t>
                      </a:r>
                    </a:p>
                    <a:p>
                      <a:r>
                        <a:rPr lang="ru-RU" sz="1200" u="sng" dirty="0" smtClean="0"/>
                        <a:t>Познавательные: </a:t>
                      </a:r>
                      <a:r>
                        <a:rPr lang="ru-RU" sz="1200" dirty="0" smtClean="0"/>
                        <a:t>учатся анализировать собранный материал, извлекают необходимую информацию для введения в тему урока и уяснения его цели. </a:t>
                      </a:r>
                    </a:p>
                    <a:p>
                      <a:r>
                        <a:rPr lang="ru-RU" sz="1200" u="sng" dirty="0" smtClean="0"/>
                        <a:t>Регулятивные: в </a:t>
                      </a:r>
                      <a:r>
                        <a:rPr lang="ru-RU" sz="1200" dirty="0" smtClean="0"/>
                        <a:t>ситуации затруднения регулируют ход мыслей.</a:t>
                      </a:r>
                    </a:p>
                    <a:p>
                      <a:r>
                        <a:rPr lang="ru-RU" sz="1200" dirty="0" smtClean="0"/>
                        <a:t>Коммуникативные: обсуждают и выражают свои мысли.</a:t>
                      </a:r>
                    </a:p>
                    <a:p>
                      <a:r>
                        <a:rPr lang="ru-RU" sz="1200" u="sng" dirty="0" smtClean="0"/>
                        <a:t>Предметные:  </a:t>
                      </a:r>
                      <a:r>
                        <a:rPr lang="ru-RU" sz="1200" dirty="0" smtClean="0"/>
                        <a:t>активизируют новую лексику, многократно повторяя и проговаривая её за учителем и самостоятельно в устной речи;</a:t>
                      </a:r>
                    </a:p>
                    <a:p>
                      <a:r>
                        <a:rPr lang="ru-RU" sz="1200" dirty="0" smtClean="0"/>
                        <a:t>учатся применять новый и ранее изученный лексический и грамматический материал при построении устных высказываний по теме по образцу/по опорному сигналу.</a:t>
                      </a:r>
                    </a:p>
                    <a:p>
                      <a:r>
                        <a:rPr lang="ru-RU" sz="1200" u="sng" dirty="0" smtClean="0"/>
                        <a:t>Личностные:  </a:t>
                      </a:r>
                      <a:r>
                        <a:rPr lang="ru-RU" sz="1200" dirty="0" smtClean="0"/>
                        <a:t>учатся выражать своё мнение, мысли и чувства в соответствии с требованиями языковых норм с опорой на образец; воспитывают ответственное отношение к учению, готовность к саморазвитию  и самореализации средствами английского языка.</a:t>
                      </a:r>
                    </a:p>
                    <a:p>
                      <a:endParaRPr lang="ru-RU" sz="1200" dirty="0" smtClean="0"/>
                    </a:p>
                    <a:p>
                      <a:endParaRPr lang="ru-RU" sz="1200" dirty="0"/>
                    </a:p>
                  </a:txBody>
                  <a:tcPr/>
                </a:tc>
              </a:tr>
            </a:tbl>
          </a:graphicData>
        </a:graphic>
      </p:graphicFrame>
    </p:spTree>
    <p:extLst>
      <p:ext uri="{BB962C8B-B14F-4D97-AF65-F5344CB8AC3E}">
        <p14:creationId xmlns:p14="http://schemas.microsoft.com/office/powerpoint/2010/main" xmlns="" val="6074305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Приложение 3</a:t>
            </a:r>
            <a:endParaRPr lang="ru-RU"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5" y="1268760"/>
            <a:ext cx="8064896" cy="5184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181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944541221"/>
              </p:ext>
            </p:extLst>
          </p:nvPr>
        </p:nvGraphicFramePr>
        <p:xfrm>
          <a:off x="107504" y="260648"/>
          <a:ext cx="8928992" cy="6480720"/>
        </p:xfrm>
        <a:graphic>
          <a:graphicData uri="http://schemas.openxmlformats.org/drawingml/2006/table">
            <a:tbl>
              <a:tblPr firstRow="1" bandRow="1">
                <a:tableStyleId>{5C22544A-7EE6-4342-B048-85BDC9FD1C3A}</a:tableStyleId>
              </a:tblPr>
              <a:tblGrid>
                <a:gridCol w="2232248"/>
                <a:gridCol w="2232248"/>
                <a:gridCol w="2232248"/>
                <a:gridCol w="2232248"/>
              </a:tblGrid>
              <a:tr h="6480720">
                <a:tc>
                  <a:txBody>
                    <a:bodyPr/>
                    <a:lstStyle/>
                    <a:p>
                      <a:pPr algn="just"/>
                      <a:r>
                        <a:rPr lang="ru-RU" sz="1400" u="sng" dirty="0" smtClean="0"/>
                        <a:t>IV Построение проекта выхода из затруднения. </a:t>
                      </a:r>
                    </a:p>
                    <a:p>
                      <a:pPr algn="just"/>
                      <a:r>
                        <a:rPr lang="ru-RU" sz="1400" u="sng" dirty="0" smtClean="0"/>
                        <a:t>Извлечение </a:t>
                      </a:r>
                      <a:r>
                        <a:rPr lang="ru-RU" sz="1400" u="sng" dirty="0" err="1" smtClean="0"/>
                        <a:t>необходи</a:t>
                      </a:r>
                      <a:r>
                        <a:rPr lang="ru-RU" sz="1400" u="sng" dirty="0" smtClean="0"/>
                        <a:t>-мой информации посредством изучающего чтения.</a:t>
                      </a:r>
                    </a:p>
                    <a:p>
                      <a:pPr algn="just"/>
                      <a:r>
                        <a:rPr lang="ru-RU" sz="1400" dirty="0" smtClean="0"/>
                        <a:t>Задача: Формирование у учащихся навыков работы с новой информацией, умений работы с текстом, поиска необходимой информации в сотрудничестве с педагогом и сверстниками.</a:t>
                      </a:r>
                    </a:p>
                    <a:p>
                      <a:pPr algn="just"/>
                      <a:r>
                        <a:rPr lang="ru-RU" sz="1400" dirty="0" smtClean="0"/>
                        <a:t>(6-8 мин.)</a:t>
                      </a:r>
                    </a:p>
                    <a:p>
                      <a:endParaRPr lang="ru-RU" dirty="0"/>
                    </a:p>
                  </a:txBody>
                  <a:tcPr/>
                </a:tc>
                <a:tc>
                  <a:txBody>
                    <a:bodyPr/>
                    <a:lstStyle/>
                    <a:p>
                      <a:pPr algn="just"/>
                      <a:r>
                        <a:rPr lang="ru-RU" sz="1400" dirty="0" smtClean="0"/>
                        <a:t>Учитель выводит на экран и/или раздаёт учащимся текст, информирующий об особенностях погоды в Британии. (Приложение 4.)</a:t>
                      </a:r>
                    </a:p>
                    <a:p>
                      <a:pPr algn="just"/>
                      <a:r>
                        <a:rPr lang="ru-RU" sz="1400" dirty="0" smtClean="0"/>
                        <a:t>Побуждает учащихся к просмотру текста, а затем более детальному его рассмотрению, задавая вопросы и предлагая упражнения к прочитанному. (Приложение 5.)</a:t>
                      </a:r>
                    </a:p>
                    <a:p>
                      <a:endParaRPr lang="ru-RU" dirty="0"/>
                    </a:p>
                  </a:txBody>
                  <a:tcPr/>
                </a:tc>
                <a:tc>
                  <a:txBody>
                    <a:bodyPr/>
                    <a:lstStyle/>
                    <a:p>
                      <a:r>
                        <a:rPr lang="ru-RU" sz="1400" dirty="0" smtClean="0"/>
                        <a:t>Читают предложенный текст, сначала просматривая его, а  затем рассматривая более детально, отвечают на вопросы и выполняют упражнения по материалам прочитанного самостоятельно и совместно с учителем и одноклассниками.</a:t>
                      </a:r>
                      <a:endParaRPr lang="ru-RU" sz="1400" dirty="0"/>
                    </a:p>
                  </a:txBody>
                  <a:tcPr/>
                </a:tc>
                <a:tc>
                  <a:txBody>
                    <a:bodyPr/>
                    <a:lstStyle/>
                    <a:p>
                      <a:r>
                        <a:rPr lang="ru-RU" sz="1200" u="sng" dirty="0" err="1" smtClean="0"/>
                        <a:t>Метапредметные</a:t>
                      </a:r>
                      <a:r>
                        <a:rPr lang="ru-RU" sz="1200" u="sng" dirty="0" smtClean="0"/>
                        <a:t>:</a:t>
                      </a:r>
                    </a:p>
                    <a:p>
                      <a:r>
                        <a:rPr lang="ru-RU" sz="1200" u="sng" dirty="0" smtClean="0"/>
                        <a:t>Познавательные</a:t>
                      </a:r>
                      <a:r>
                        <a:rPr lang="ru-RU" sz="1200" dirty="0" smtClean="0"/>
                        <a:t>: в ходе выполнения заданий извлекают необходимую информацию для дальнейшего использования для выполнения мини-проектов, учатся работать с текстом.</a:t>
                      </a:r>
                    </a:p>
                    <a:p>
                      <a:r>
                        <a:rPr lang="ru-RU" sz="1200" u="sng" dirty="0" smtClean="0"/>
                        <a:t>Регулятивные: </a:t>
                      </a:r>
                      <a:r>
                        <a:rPr lang="ru-RU" sz="1200" dirty="0" smtClean="0"/>
                        <a:t>в ситуации затруднения регулируют ход мыслей, проводят само- и взаимопроверку, учитывают выделенные учителем ориентиры действия в новом учебном материале в сотрудничестве с педагогом, одноклассниками и самостоятельно. </a:t>
                      </a:r>
                    </a:p>
                    <a:p>
                      <a:r>
                        <a:rPr lang="ru-RU" sz="1200" u="sng" dirty="0" smtClean="0"/>
                        <a:t>Коммуникативные</a:t>
                      </a:r>
                      <a:r>
                        <a:rPr lang="ru-RU" sz="1200" dirty="0" smtClean="0"/>
                        <a:t>: выражают свои мысли, аргументируют свое мнение при чтении текста с целью поиска </a:t>
                      </a:r>
                      <a:r>
                        <a:rPr lang="ru-RU" sz="1200" dirty="0" err="1" smtClean="0"/>
                        <a:t>необ-ходимой</a:t>
                      </a:r>
                      <a:r>
                        <a:rPr lang="ru-RU" sz="1200" dirty="0" smtClean="0"/>
                        <a:t> информации, устанавливать рабочие отношения, эффективно взаимодействуют с учителем и сверстника-ми, способствуя продуктивной копе-рации, проявляют готовность и способность к межкультурному общению.</a:t>
                      </a:r>
                    </a:p>
                    <a:p>
                      <a:endParaRPr lang="ru-RU" sz="1200" dirty="0"/>
                    </a:p>
                  </a:txBody>
                  <a:tcPr/>
                </a:tc>
              </a:tr>
            </a:tbl>
          </a:graphicData>
        </a:graphic>
      </p:graphicFrame>
    </p:spTree>
    <p:extLst>
      <p:ext uri="{BB962C8B-B14F-4D97-AF65-F5344CB8AC3E}">
        <p14:creationId xmlns:p14="http://schemas.microsoft.com/office/powerpoint/2010/main" xmlns="" val="334543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Приложение 4</a:t>
            </a:r>
            <a:endParaRPr lang="ru-RU" dirty="0"/>
          </a:p>
        </p:txBody>
      </p:sp>
      <p:sp>
        <p:nvSpPr>
          <p:cNvPr id="3" name="Объект 2"/>
          <p:cNvSpPr>
            <a:spLocks noGrp="1"/>
          </p:cNvSpPr>
          <p:nvPr>
            <p:ph idx="1"/>
          </p:nvPr>
        </p:nvSpPr>
        <p:spPr/>
        <p:txBody>
          <a:bodyPr>
            <a:normAutofit fontScale="62500" lnSpcReduction="20000"/>
          </a:bodyPr>
          <a:lstStyle/>
          <a:p>
            <a:r>
              <a:rPr lang="en-US" dirty="0"/>
              <a:t>The weather in the UK is very changeable. It rains very often in all seasons in Great Britain. Autumn and winter are the wettest. The sky is usually grey and cold. Winds blow. Britain has 200 rainy days a year. The English say that they have 3 variants of weather: when it rains in the morning, when it rains in the afternoon, and when it rains all day long.</a:t>
            </a:r>
          </a:p>
          <a:p>
            <a:r>
              <a:rPr lang="en-US" dirty="0"/>
              <a:t>Spring is a time for flowers to blossom, leaves to grow and the sunshine to return. The days are getting longer. It’s warm enough for picnics in the park. Spring is often still quite wet and windy in Britain. </a:t>
            </a:r>
          </a:p>
          <a:p>
            <a:r>
              <a:rPr lang="en-US" dirty="0"/>
              <a:t>Summer is the UK’s warmest season with long sunny days and occasional thunderstorms. July is the warmest month in England. The days are long. People go to the beaches and sit out in parks.</a:t>
            </a:r>
          </a:p>
          <a:p>
            <a:r>
              <a:rPr lang="en-US" dirty="0"/>
              <a:t>Autumn can be mild and dry or wet and windy. It’s the season when the leaves fall from the trees, the days become shorter, temperatures are lower.</a:t>
            </a:r>
          </a:p>
          <a:p>
            <a:r>
              <a:rPr lang="en-US" dirty="0"/>
              <a:t>Winter is the UK’s coldest season, with freezing temperatures and sometimes snow. February is the coldest month.  British winters are usually very wet and windy. The hours of daylight are very short. </a:t>
            </a:r>
          </a:p>
          <a:p>
            <a:endParaRPr lang="ru-RU" dirty="0"/>
          </a:p>
        </p:txBody>
      </p:sp>
    </p:spTree>
    <p:extLst>
      <p:ext uri="{BB962C8B-B14F-4D97-AF65-F5344CB8AC3E}">
        <p14:creationId xmlns:p14="http://schemas.microsoft.com/office/powerpoint/2010/main" xmlns="" val="298539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w="38100"/>
        </p:spPr>
        <p:style>
          <a:lnRef idx="2">
            <a:schemeClr val="accent3">
              <a:shade val="50000"/>
            </a:schemeClr>
          </a:lnRef>
          <a:fillRef idx="1">
            <a:schemeClr val="accent3"/>
          </a:fillRef>
          <a:effectRef idx="0">
            <a:schemeClr val="accent3"/>
          </a:effectRef>
          <a:fontRef idx="minor">
            <a:schemeClr val="lt1"/>
          </a:fontRef>
        </p:style>
        <p:txBody>
          <a:bodyPr/>
          <a:lstStyle/>
          <a:p>
            <a:r>
              <a:rPr lang="ru-RU" dirty="0" smtClean="0">
                <a:latin typeface="Comic Sans MS" panose="030F0702030302020204" pitchFamily="66" charset="0"/>
              </a:rPr>
              <a:t>Актуальность проекта</a:t>
            </a:r>
            <a:endParaRPr lang="ru-RU" dirty="0">
              <a:latin typeface="Comic Sans MS" panose="030F0702030302020204" pitchFamily="66" charset="0"/>
            </a:endParaRPr>
          </a:p>
        </p:txBody>
      </p:sp>
      <p:sp>
        <p:nvSpPr>
          <p:cNvPr id="3" name="Объект 2"/>
          <p:cNvSpPr>
            <a:spLocks noGrp="1"/>
          </p:cNvSpPr>
          <p:nvPr>
            <p:ph idx="1"/>
          </p:nvPr>
        </p:nvSpPr>
        <p:spPr/>
        <p:txBody>
          <a:bodyPr>
            <a:normAutofit fontScale="62500" lnSpcReduction="20000"/>
          </a:bodyPr>
          <a:lstStyle/>
          <a:p>
            <a:pPr marL="514350" indent="-514350">
              <a:buAutoNum type="arabicPeriod"/>
            </a:pPr>
            <a:r>
              <a:rPr lang="ru-RU" dirty="0" smtClean="0">
                <a:latin typeface="Comic Sans MS" pitchFamily="66" charset="0"/>
              </a:rPr>
              <a:t>В </a:t>
            </a:r>
            <a:r>
              <a:rPr lang="ru-RU" dirty="0">
                <a:latin typeface="Comic Sans MS" pitchFamily="66" charset="0"/>
              </a:rPr>
              <a:t>связи с введением ФГОС учителя школ испытывают недостаток в научно-методических пособиях, нацеленных, в первую очередь, на обеспечение эффективной подготовки к проведению современного высококачественного урока, в которых представлены теория и практика обеспечения планируемых результатов обучения и воспитания на уроке. </a:t>
            </a:r>
            <a:endParaRPr lang="ru-RU" dirty="0" smtClean="0">
              <a:latin typeface="Comic Sans MS" pitchFamily="66" charset="0"/>
            </a:endParaRPr>
          </a:p>
          <a:p>
            <a:pPr marL="514350" indent="-514350">
              <a:buAutoNum type="arabicPeriod"/>
            </a:pPr>
            <a:endParaRPr lang="ru-RU" dirty="0">
              <a:latin typeface="Comic Sans MS" pitchFamily="66" charset="0"/>
            </a:endParaRPr>
          </a:p>
          <a:p>
            <a:pPr marL="514350" indent="-514350">
              <a:buNone/>
            </a:pPr>
            <a:r>
              <a:rPr lang="ru-RU" dirty="0" smtClean="0">
                <a:latin typeface="Comic Sans MS" pitchFamily="66" charset="0"/>
              </a:rPr>
              <a:t>2.    На данном этапе введения ФГОС среди учителей                   существует потребность  в разработке единого     оптимального варианта технологической карты урока иностранного языка.</a:t>
            </a:r>
          </a:p>
          <a:p>
            <a:pPr marL="514350" indent="-514350">
              <a:buNone/>
            </a:pPr>
            <a:endParaRPr lang="ru-RU" dirty="0" smtClean="0">
              <a:latin typeface="Comic Sans MS" pitchFamily="66" charset="0"/>
            </a:endParaRPr>
          </a:p>
          <a:p>
            <a:pPr marL="514350" indent="-514350">
              <a:buNone/>
            </a:pPr>
            <a:r>
              <a:rPr lang="ru-RU" dirty="0" smtClean="0">
                <a:latin typeface="Comic Sans MS" pitchFamily="66" charset="0"/>
              </a:rPr>
              <a:t>3.   Пути достижения личностных результатов на     конкретном уроке как единицы в системе обучения и образования нуждаются в конкретизации.</a:t>
            </a:r>
          </a:p>
          <a:p>
            <a:pPr marL="514350" indent="-514350">
              <a:buNone/>
            </a:pPr>
            <a:endParaRPr lang="ru-RU" dirty="0" smtClean="0">
              <a:latin typeface="Comic Sans MS" pitchFamily="66" charset="0"/>
            </a:endParaRPr>
          </a:p>
          <a:p>
            <a:endParaRPr lang="ru-RU" dirty="0">
              <a:latin typeface="Comic Sans MS" panose="030F0702030302020204" pitchFamily="66" charset="0"/>
            </a:endParaRPr>
          </a:p>
        </p:txBody>
      </p:sp>
    </p:spTree>
    <p:extLst>
      <p:ext uri="{BB962C8B-B14F-4D97-AF65-F5344CB8AC3E}">
        <p14:creationId xmlns:p14="http://schemas.microsoft.com/office/powerpoint/2010/main" xmlns="" val="11988107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Приложение 5</a:t>
            </a:r>
            <a:endParaRPr lang="ru-RU" dirty="0"/>
          </a:p>
        </p:txBody>
      </p:sp>
      <p:sp>
        <p:nvSpPr>
          <p:cNvPr id="3" name="Объект 2"/>
          <p:cNvSpPr>
            <a:spLocks noGrp="1"/>
          </p:cNvSpPr>
          <p:nvPr>
            <p:ph idx="1"/>
          </p:nvPr>
        </p:nvSpPr>
        <p:spPr/>
        <p:txBody>
          <a:bodyPr>
            <a:normAutofit fontScale="70000" lnSpcReduction="20000"/>
          </a:bodyPr>
          <a:lstStyle/>
          <a:p>
            <a:r>
              <a:rPr lang="en-US" dirty="0"/>
              <a:t>1 Autumn and winter are the wettest </a:t>
            </a:r>
            <a:r>
              <a:rPr lang="en-US" dirty="0" smtClean="0"/>
              <a:t>seasons</a:t>
            </a:r>
            <a:endParaRPr lang="ru-RU" dirty="0" smtClean="0"/>
          </a:p>
          <a:p>
            <a:pPr>
              <a:buNone/>
            </a:pPr>
            <a:r>
              <a:rPr lang="ru-RU" dirty="0" smtClean="0"/>
              <a:t>     </a:t>
            </a:r>
            <a:r>
              <a:rPr lang="en-US" dirty="0" smtClean="0"/>
              <a:t> </a:t>
            </a:r>
            <a:r>
              <a:rPr lang="en-US" dirty="0"/>
              <a:t>in the UK. </a:t>
            </a:r>
            <a:r>
              <a:rPr lang="en-US" dirty="0" smtClean="0"/>
              <a:t>(</a:t>
            </a:r>
            <a:r>
              <a:rPr lang="en-US" dirty="0"/>
              <a:t>True</a:t>
            </a:r>
            <a:r>
              <a:rPr lang="en-US" dirty="0" smtClean="0"/>
              <a:t>)</a:t>
            </a:r>
            <a:r>
              <a:rPr lang="ru-RU" dirty="0" smtClean="0"/>
              <a:t>					</a:t>
            </a:r>
            <a:r>
              <a:rPr lang="en-US" dirty="0" smtClean="0"/>
              <a:t>     True/False</a:t>
            </a:r>
            <a:endParaRPr lang="en-US" dirty="0"/>
          </a:p>
          <a:p>
            <a:r>
              <a:rPr lang="en-US" dirty="0"/>
              <a:t>2 It rains only in autumn and in summer.                             True/False         (False)</a:t>
            </a:r>
          </a:p>
          <a:p>
            <a:r>
              <a:rPr lang="en-US" dirty="0"/>
              <a:t>3 Spring is time for going to the beaches.                            True/False         (False) </a:t>
            </a:r>
          </a:p>
          <a:p>
            <a:r>
              <a:rPr lang="en-US" dirty="0"/>
              <a:t>4 July is the warmest month in England.                              True/False         (True)</a:t>
            </a:r>
          </a:p>
          <a:p>
            <a:r>
              <a:rPr lang="en-US" dirty="0"/>
              <a:t>5 Autumn can be mild and dry in Britain.                             True/False         (True)</a:t>
            </a:r>
          </a:p>
          <a:p>
            <a:r>
              <a:rPr lang="en-US" dirty="0"/>
              <a:t>6 Winters are wet and windy.                                               </a:t>
            </a:r>
            <a:r>
              <a:rPr lang="en-US" dirty="0" smtClean="0"/>
              <a:t>  </a:t>
            </a:r>
            <a:r>
              <a:rPr lang="en-US" dirty="0"/>
              <a:t>True/False         (True)</a:t>
            </a:r>
          </a:p>
          <a:p>
            <a:r>
              <a:rPr lang="en-US" dirty="0"/>
              <a:t>7 January is the coldest month.                                              True/False         (False)</a:t>
            </a:r>
          </a:p>
          <a:p>
            <a:endParaRPr lang="en-US" dirty="0"/>
          </a:p>
          <a:p>
            <a:endParaRPr lang="ru-RU" dirty="0"/>
          </a:p>
        </p:txBody>
      </p:sp>
    </p:spTree>
    <p:extLst>
      <p:ext uri="{BB962C8B-B14F-4D97-AF65-F5344CB8AC3E}">
        <p14:creationId xmlns:p14="http://schemas.microsoft.com/office/powerpoint/2010/main" xmlns="" val="90086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4025254398"/>
              </p:ext>
            </p:extLst>
          </p:nvPr>
        </p:nvGraphicFramePr>
        <p:xfrm>
          <a:off x="457200" y="116632"/>
          <a:ext cx="8435280" cy="6675120"/>
        </p:xfrm>
        <a:graphic>
          <a:graphicData uri="http://schemas.openxmlformats.org/drawingml/2006/table">
            <a:tbl>
              <a:tblPr firstRow="1" bandRow="1">
                <a:tableStyleId>{5C22544A-7EE6-4342-B048-85BDC9FD1C3A}</a:tableStyleId>
              </a:tblPr>
              <a:tblGrid>
                <a:gridCol w="2108820"/>
                <a:gridCol w="2108820"/>
                <a:gridCol w="2108820"/>
                <a:gridCol w="2108820"/>
              </a:tblGrid>
              <a:tr h="6552728">
                <a:tc>
                  <a:txBody>
                    <a:bodyPr/>
                    <a:lstStyle/>
                    <a:p>
                      <a:pPr algn="just"/>
                      <a:r>
                        <a:rPr lang="ru-RU" sz="1400" u="sng" dirty="0" smtClean="0"/>
                        <a:t>V. Закрепление нового материала. Реализация проекта. </a:t>
                      </a:r>
                    </a:p>
                    <a:p>
                      <a:pPr algn="just"/>
                      <a:r>
                        <a:rPr lang="ru-RU" sz="1400" dirty="0" smtClean="0"/>
                        <a:t>Задача: Формирование у учащихся умений построения и реализации новых знаний в работе в группах с построением письменных сообщений по технологии “</a:t>
                      </a:r>
                      <a:r>
                        <a:rPr lang="ru-RU" sz="1400" dirty="0" err="1" smtClean="0"/>
                        <a:t>cinquain</a:t>
                      </a:r>
                      <a:r>
                        <a:rPr lang="ru-RU" sz="1400" dirty="0" smtClean="0"/>
                        <a:t>” с выходом на представление изученного и скомбинированного материала по теме урока в мини-проектах.</a:t>
                      </a:r>
                    </a:p>
                    <a:p>
                      <a:pPr algn="just"/>
                      <a:r>
                        <a:rPr lang="ru-RU" sz="1400" dirty="0" smtClean="0"/>
                        <a:t>(3-4 мин.)</a:t>
                      </a:r>
                    </a:p>
                    <a:p>
                      <a:endParaRPr lang="ru-RU" dirty="0"/>
                    </a:p>
                  </a:txBody>
                  <a:tcPr/>
                </a:tc>
                <a:tc>
                  <a:txBody>
                    <a:bodyPr/>
                    <a:lstStyle/>
                    <a:p>
                      <a:pPr algn="just"/>
                      <a:r>
                        <a:rPr lang="ru-RU" sz="1300" dirty="0" smtClean="0"/>
                        <a:t>Предлагает учащимся распределиться по группам из 4 человек, выбрать время года и страну, о которой группа будет готовить </a:t>
                      </a:r>
                      <a:r>
                        <a:rPr lang="ru-RU" sz="1300" dirty="0" err="1" smtClean="0"/>
                        <a:t>сообще-ние</a:t>
                      </a:r>
                      <a:r>
                        <a:rPr lang="ru-RU" sz="1300" dirty="0" smtClean="0"/>
                        <a:t>, выбрать роли для работы над мини-проектами: a </a:t>
                      </a:r>
                      <a:r>
                        <a:rPr lang="ru-RU" sz="1300" dirty="0" err="1" smtClean="0"/>
                        <a:t>manager</a:t>
                      </a:r>
                      <a:r>
                        <a:rPr lang="ru-RU" sz="1300" dirty="0" smtClean="0"/>
                        <a:t> (организатор  – </a:t>
                      </a:r>
                      <a:r>
                        <a:rPr lang="ru-RU" sz="1300" dirty="0" err="1" smtClean="0"/>
                        <a:t>придумы-вает</a:t>
                      </a:r>
                      <a:r>
                        <a:rPr lang="ru-RU" sz="1300" dirty="0" smtClean="0"/>
                        <a:t> и грамотно комбинирует и пишет), </a:t>
                      </a:r>
                      <a:r>
                        <a:rPr lang="ru-RU" sz="1300" dirty="0" err="1" smtClean="0"/>
                        <a:t>an</a:t>
                      </a:r>
                      <a:r>
                        <a:rPr lang="ru-RU" sz="1300" dirty="0" smtClean="0"/>
                        <a:t> </a:t>
                      </a:r>
                      <a:r>
                        <a:rPr lang="ru-RU" sz="1300" dirty="0" err="1" smtClean="0"/>
                        <a:t>artist</a:t>
                      </a:r>
                      <a:r>
                        <a:rPr lang="ru-RU" sz="1300" dirty="0" smtClean="0"/>
                        <a:t> (оформитель – эстетично оформляет), </a:t>
                      </a:r>
                      <a:r>
                        <a:rPr lang="ru-RU" sz="1300" dirty="0" err="1" smtClean="0"/>
                        <a:t>an</a:t>
                      </a:r>
                      <a:r>
                        <a:rPr lang="ru-RU" sz="1300" dirty="0" smtClean="0"/>
                        <a:t> </a:t>
                      </a:r>
                      <a:r>
                        <a:rPr lang="ru-RU" sz="1300" dirty="0" err="1" smtClean="0"/>
                        <a:t>editor</a:t>
                      </a:r>
                      <a:r>
                        <a:rPr lang="ru-RU" sz="1300" dirty="0" smtClean="0"/>
                        <a:t> (корректор – проверяет и исправляет ошибки), a </a:t>
                      </a:r>
                      <a:r>
                        <a:rPr lang="ru-RU" sz="1300" dirty="0" err="1" smtClean="0"/>
                        <a:t>presenter</a:t>
                      </a:r>
                      <a:r>
                        <a:rPr lang="ru-RU" sz="1300" dirty="0" smtClean="0"/>
                        <a:t> (презентующий – красиво и грамотно читает) с учётом того, какими компетенции необходимы каждому в группе для успешности проекта.</a:t>
                      </a:r>
                    </a:p>
                    <a:p>
                      <a:pPr algn="just"/>
                      <a:r>
                        <a:rPr lang="ru-RU" sz="1300" dirty="0" smtClean="0"/>
                        <a:t>На экране или доске предлагает макет-образец по технологии “</a:t>
                      </a:r>
                      <a:r>
                        <a:rPr lang="ru-RU" sz="1300" dirty="0" err="1" smtClean="0"/>
                        <a:t>cinquain</a:t>
                      </a:r>
                      <a:r>
                        <a:rPr lang="ru-RU" sz="1300" dirty="0" smtClean="0"/>
                        <a:t>” с проговариванием возможных вариантов.</a:t>
                      </a:r>
                    </a:p>
                    <a:p>
                      <a:pPr algn="just"/>
                      <a:r>
                        <a:rPr lang="ru-RU" sz="1300" dirty="0" smtClean="0"/>
                        <a:t>(Приложение 6)</a:t>
                      </a:r>
                      <a:endParaRPr lang="ru-RU" sz="1300" dirty="0"/>
                    </a:p>
                  </a:txBody>
                  <a:tcPr/>
                </a:tc>
                <a:tc>
                  <a:txBody>
                    <a:bodyPr/>
                    <a:lstStyle/>
                    <a:p>
                      <a:pPr algn="just"/>
                      <a:r>
                        <a:rPr lang="ru-RU" sz="1400" dirty="0" smtClean="0"/>
                        <a:t>Формируют группы из 4 человек и распределяют роли в группе с учётом наибольшей эффективности работы каждого. </a:t>
                      </a:r>
                    </a:p>
                    <a:p>
                      <a:pPr algn="just"/>
                      <a:r>
                        <a:rPr lang="ru-RU" sz="1400" dirty="0" smtClean="0"/>
                        <a:t>Изучают технологию “</a:t>
                      </a:r>
                      <a:r>
                        <a:rPr lang="ru-RU" sz="1400" dirty="0" err="1" smtClean="0"/>
                        <a:t>cinquain</a:t>
                      </a:r>
                      <a:r>
                        <a:rPr lang="ru-RU" sz="1400" dirty="0" smtClean="0"/>
                        <a:t>” и распределяют изученные ранее материалы с доски и из текста в соответствии с данной технологией для получения интересного и соответствующего реалиям выбранной страны сообщения о погоде и временах года.</a:t>
                      </a:r>
                    </a:p>
                    <a:p>
                      <a:pPr algn="just"/>
                      <a:endParaRPr lang="ru-RU" sz="1400" dirty="0"/>
                    </a:p>
                  </a:txBody>
                  <a:tcPr/>
                </a:tc>
                <a:tc>
                  <a:txBody>
                    <a:bodyPr/>
                    <a:lstStyle/>
                    <a:p>
                      <a:pPr algn="just"/>
                      <a:r>
                        <a:rPr lang="ru-RU" sz="1200" dirty="0" smtClean="0"/>
                        <a:t>Л</a:t>
                      </a:r>
                      <a:r>
                        <a:rPr lang="ru-RU" sz="1200" u="sng" dirty="0" smtClean="0"/>
                        <a:t>ичностные: </a:t>
                      </a:r>
                      <a:r>
                        <a:rPr lang="ru-RU" sz="1200" dirty="0" smtClean="0"/>
                        <a:t>самоопределяются, осознают ответственность за работу, развивают навыки коллективной учебной деятельности, умение работать в группе; устанавливают дружеские взаимоотношения в коллективе, основанные на взаимопомощи и взаимной поддержке, формируют коммуникативную компетентность в общении и сотрудничестве со сверстниками в процессе учебной деятельности, развивают интерес к изучению особенностей своей страны и страны изучаемого языка, воспитывают ответственное отношение к учению, готовность к саморазвитию  и самореализации средствами английского языка, развивают  эстетическое сознание в процессе творческой деятельности.</a:t>
                      </a:r>
                    </a:p>
                    <a:p>
                      <a:pPr algn="just"/>
                      <a:r>
                        <a:rPr lang="ru-RU" sz="1200" u="sng" dirty="0" err="1" smtClean="0"/>
                        <a:t>Метапредметные</a:t>
                      </a:r>
                      <a:r>
                        <a:rPr lang="ru-RU" sz="1200" u="sng" dirty="0" smtClean="0"/>
                        <a:t>:   </a:t>
                      </a:r>
                    </a:p>
                    <a:p>
                      <a:pPr algn="just"/>
                      <a:r>
                        <a:rPr lang="ru-RU" sz="1200" u="sng" dirty="0" smtClean="0"/>
                        <a:t>Познавательные: </a:t>
                      </a:r>
                      <a:r>
                        <a:rPr lang="ru-RU" sz="1200" dirty="0" smtClean="0"/>
                        <a:t>самостоятельно планируют свою деятельность, формулируют вопросы и ответы.</a:t>
                      </a:r>
                    </a:p>
                  </a:txBody>
                  <a:tcPr/>
                </a:tc>
              </a:tr>
            </a:tbl>
          </a:graphicData>
        </a:graphic>
      </p:graphicFrame>
    </p:spTree>
    <p:extLst>
      <p:ext uri="{BB962C8B-B14F-4D97-AF65-F5344CB8AC3E}">
        <p14:creationId xmlns:p14="http://schemas.microsoft.com/office/powerpoint/2010/main" xmlns="" val="271275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Объект 4"/>
          <p:cNvGraphicFramePr>
            <a:graphicFrameLocks noGrp="1"/>
          </p:cNvGraphicFramePr>
          <p:nvPr>
            <p:ph idx="1"/>
            <p:extLst>
              <p:ext uri="{D42A27DB-BD31-4B8C-83A1-F6EECF244321}">
                <p14:modId xmlns:p14="http://schemas.microsoft.com/office/powerpoint/2010/main" xmlns="" val="459038356"/>
              </p:ext>
            </p:extLst>
          </p:nvPr>
        </p:nvGraphicFramePr>
        <p:xfrm>
          <a:off x="457200" y="260648"/>
          <a:ext cx="8229600" cy="6551632"/>
        </p:xfrm>
        <a:graphic>
          <a:graphicData uri="http://schemas.openxmlformats.org/drawingml/2006/table">
            <a:tbl>
              <a:tblPr firstRow="1" bandRow="1">
                <a:tableStyleId>{5C22544A-7EE6-4342-B048-85BDC9FD1C3A}</a:tableStyleId>
              </a:tblPr>
              <a:tblGrid>
                <a:gridCol w="1666528"/>
                <a:gridCol w="1800200"/>
                <a:gridCol w="1512168"/>
                <a:gridCol w="3250704"/>
              </a:tblGrid>
              <a:tr h="6551632">
                <a:tc>
                  <a:txBody>
                    <a:bodyPr/>
                    <a:lstStyle/>
                    <a:p>
                      <a:endParaRPr lang="ru-RU" dirty="0"/>
                    </a:p>
                  </a:txBody>
                  <a:tcPr/>
                </a:tc>
                <a:tc>
                  <a:txBody>
                    <a:bodyPr/>
                    <a:lstStyle/>
                    <a:p>
                      <a:endParaRPr lang="ru-RU"/>
                    </a:p>
                  </a:txBody>
                  <a:tcPr/>
                </a:tc>
                <a:tc>
                  <a:txBody>
                    <a:bodyPr/>
                    <a:lstStyle/>
                    <a:p>
                      <a:endParaRPr lang="ru-RU" dirty="0"/>
                    </a:p>
                  </a:txBody>
                  <a:tcPr/>
                </a:tc>
                <a:tc>
                  <a:txBody>
                    <a:bodyPr/>
                    <a:lstStyle/>
                    <a:p>
                      <a:pPr algn="just"/>
                      <a:r>
                        <a:rPr lang="ru-RU" sz="1200" u="sng" dirty="0" smtClean="0"/>
                        <a:t>Регулятивные: </a:t>
                      </a:r>
                      <a:r>
                        <a:rPr lang="ru-RU" sz="1200" dirty="0" smtClean="0"/>
                        <a:t>проявляют познавательную инициативу, учитывают выделенные учителем ориентиры действия в новом учебном материале в сотрудничестве с одноклассниками и самостоятельно, самостоятельно ставят цели, планируют пути их достижения, выбирают наиболее эффективные способы решения учебных и познавательных задач.</a:t>
                      </a:r>
                    </a:p>
                    <a:p>
                      <a:pPr algn="just"/>
                      <a:endParaRPr lang="ru-RU" sz="1200" dirty="0" smtClean="0"/>
                    </a:p>
                    <a:p>
                      <a:pPr algn="just"/>
                      <a:r>
                        <a:rPr lang="ru-RU" sz="1200" dirty="0" smtClean="0"/>
                        <a:t>Коммуникативные: планируют сотрудничество с одноклассниками и учителем, координируют свои действия. </a:t>
                      </a:r>
                    </a:p>
                    <a:p>
                      <a:pPr algn="just"/>
                      <a:r>
                        <a:rPr lang="ru-RU" sz="1200" dirty="0" smtClean="0"/>
                        <a:t>Предметные: учатся правилам коммуникации с одноклассниками и учителем по теме с использованием новой лексики и предлагаемых и/или ранее изученных грамматических структур, активизировать новую лексику, многократно повторяя и проговаривая её за учителем и самостоятельно в устной и письменной речи; учатся применять новый и ранее изученный лексический и грамматический материал при построении устных и письменных высказываний по теме; </a:t>
                      </a:r>
                      <a:r>
                        <a:rPr lang="ru-RU" sz="1200" dirty="0" err="1" smtClean="0"/>
                        <a:t>учаться</a:t>
                      </a:r>
                      <a:r>
                        <a:rPr lang="ru-RU" sz="1200" dirty="0" smtClean="0"/>
                        <a:t> составлять небольшие сообщения по теме (устно и в формате проектной работы)</a:t>
                      </a:r>
                    </a:p>
                    <a:p>
                      <a:pPr algn="just"/>
                      <a:endParaRPr lang="ru-RU" sz="1200" dirty="0"/>
                    </a:p>
                  </a:txBody>
                  <a:tcPr/>
                </a:tc>
              </a:tr>
            </a:tbl>
          </a:graphicData>
        </a:graphic>
      </p:graphicFrame>
    </p:spTree>
    <p:extLst>
      <p:ext uri="{BB962C8B-B14F-4D97-AF65-F5344CB8AC3E}">
        <p14:creationId xmlns:p14="http://schemas.microsoft.com/office/powerpoint/2010/main" xmlns="" val="345137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Приложение 6 </a:t>
            </a:r>
            <a:r>
              <a:rPr lang="en-US" dirty="0"/>
              <a:t>“</a:t>
            </a:r>
            <a:r>
              <a:rPr lang="en-US" dirty="0" err="1"/>
              <a:t>Cinquain</a:t>
            </a:r>
            <a:r>
              <a:rPr lang="en-US" dirty="0"/>
              <a:t>”</a:t>
            </a:r>
            <a:endParaRPr lang="ru-RU" dirty="0"/>
          </a:p>
        </p:txBody>
      </p:sp>
      <p:sp>
        <p:nvSpPr>
          <p:cNvPr id="3" name="Объект 2"/>
          <p:cNvSpPr>
            <a:spLocks noGrp="1"/>
          </p:cNvSpPr>
          <p:nvPr>
            <p:ph idx="1"/>
          </p:nvPr>
        </p:nvSpPr>
        <p:spPr/>
        <p:txBody>
          <a:bodyPr/>
          <a:lstStyle/>
          <a:p>
            <a:r>
              <a:rPr lang="en-US" dirty="0"/>
              <a:t>Write the name of the season.</a:t>
            </a:r>
          </a:p>
          <a:p>
            <a:r>
              <a:rPr lang="en-US" dirty="0"/>
              <a:t>Write 3 typical </a:t>
            </a:r>
            <a:r>
              <a:rPr lang="en-US" dirty="0" err="1"/>
              <a:t>colours</a:t>
            </a:r>
            <a:r>
              <a:rPr lang="en-US" dirty="0"/>
              <a:t>.</a:t>
            </a:r>
          </a:p>
          <a:p>
            <a:r>
              <a:rPr lang="en-US" dirty="0"/>
              <a:t>Write 3 adjectives – weather characteristics.</a:t>
            </a:r>
          </a:p>
          <a:p>
            <a:r>
              <a:rPr lang="en-US" dirty="0"/>
              <a:t>Write 3 activities which you can do in this season.</a:t>
            </a:r>
          </a:p>
          <a:p>
            <a:r>
              <a:rPr lang="en-US" dirty="0"/>
              <a:t>Write your attitude or opinion.</a:t>
            </a:r>
          </a:p>
          <a:p>
            <a:endParaRPr lang="ru-RU" dirty="0"/>
          </a:p>
        </p:txBody>
      </p:sp>
    </p:spTree>
    <p:extLst>
      <p:ext uri="{BB962C8B-B14F-4D97-AF65-F5344CB8AC3E}">
        <p14:creationId xmlns:p14="http://schemas.microsoft.com/office/powerpoint/2010/main" xmlns="" val="223273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 </a:t>
            </a:r>
            <a:r>
              <a:rPr lang="ru-RU" dirty="0" err="1" smtClean="0"/>
              <a:t>синквейна</a:t>
            </a:r>
            <a:endParaRPr lang="ru-RU" dirty="0"/>
          </a:p>
        </p:txBody>
      </p:sp>
      <p:sp>
        <p:nvSpPr>
          <p:cNvPr id="3" name="Объект 2"/>
          <p:cNvSpPr>
            <a:spLocks noGrp="1"/>
          </p:cNvSpPr>
          <p:nvPr>
            <p:ph idx="1"/>
          </p:nvPr>
        </p:nvSpPr>
        <p:spPr/>
        <p:txBody>
          <a:bodyPr/>
          <a:lstStyle/>
          <a:p>
            <a:r>
              <a:rPr lang="en-US" dirty="0"/>
              <a:t> Russian summer</a:t>
            </a:r>
          </a:p>
          <a:p>
            <a:r>
              <a:rPr lang="en-US" dirty="0"/>
              <a:t>Red, </a:t>
            </a:r>
            <a:r>
              <a:rPr lang="en-US" dirty="0" err="1"/>
              <a:t>colourful</a:t>
            </a:r>
            <a:r>
              <a:rPr lang="en-US" dirty="0"/>
              <a:t>, bright</a:t>
            </a:r>
          </a:p>
          <a:p>
            <a:r>
              <a:rPr lang="en-US" dirty="0"/>
              <a:t>Sunny, hot and dry</a:t>
            </a:r>
          </a:p>
          <a:p>
            <a:r>
              <a:rPr lang="en-US" dirty="0"/>
              <a:t>Time to swim, run and play badminton</a:t>
            </a:r>
          </a:p>
          <a:p>
            <a:r>
              <a:rPr lang="en-US" dirty="0"/>
              <a:t>It’s a long holiday</a:t>
            </a:r>
            <a:endParaRPr lang="ru-RU" dirty="0"/>
          </a:p>
        </p:txBody>
      </p:sp>
    </p:spTree>
    <p:extLst>
      <p:ext uri="{BB962C8B-B14F-4D97-AF65-F5344CB8AC3E}">
        <p14:creationId xmlns:p14="http://schemas.microsoft.com/office/powerpoint/2010/main" xmlns="" val="324872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7" name="Объект 6"/>
          <p:cNvGraphicFramePr>
            <a:graphicFrameLocks noGrp="1"/>
          </p:cNvGraphicFramePr>
          <p:nvPr>
            <p:ph idx="1"/>
            <p:extLst>
              <p:ext uri="{D42A27DB-BD31-4B8C-83A1-F6EECF244321}">
                <p14:modId xmlns:p14="http://schemas.microsoft.com/office/powerpoint/2010/main" xmlns="" val="865816200"/>
              </p:ext>
            </p:extLst>
          </p:nvPr>
        </p:nvGraphicFramePr>
        <p:xfrm>
          <a:off x="457200" y="260648"/>
          <a:ext cx="8229600" cy="6480720"/>
        </p:xfrm>
        <a:graphic>
          <a:graphicData uri="http://schemas.openxmlformats.org/drawingml/2006/table">
            <a:tbl>
              <a:tblPr firstRow="1" bandRow="1">
                <a:tableStyleId>{5C22544A-7EE6-4342-B048-85BDC9FD1C3A}</a:tableStyleId>
              </a:tblPr>
              <a:tblGrid>
                <a:gridCol w="2057400"/>
                <a:gridCol w="2057400"/>
                <a:gridCol w="2057400"/>
                <a:gridCol w="2057400"/>
              </a:tblGrid>
              <a:tr h="6480720">
                <a:tc>
                  <a:txBody>
                    <a:bodyPr/>
                    <a:lstStyle/>
                    <a:p>
                      <a:pPr algn="just"/>
                      <a:r>
                        <a:rPr lang="ru-RU" sz="1400" u="sng" dirty="0" smtClean="0"/>
                        <a:t>VII Самостоятельная работа с проверкой по эталону. Презентация группами учащихся  готовых мини-проектов </a:t>
                      </a:r>
                      <a:r>
                        <a:rPr lang="ru-RU" sz="1400" dirty="0" smtClean="0"/>
                        <a:t>по теме.</a:t>
                      </a:r>
                    </a:p>
                    <a:p>
                      <a:pPr algn="just"/>
                      <a:r>
                        <a:rPr lang="ru-RU" sz="1400" dirty="0" smtClean="0"/>
                        <a:t>Задача: Первичное закрепление    </a:t>
                      </a:r>
                    </a:p>
                    <a:p>
                      <a:pPr algn="just"/>
                      <a:r>
                        <a:rPr lang="ru-RU" sz="1400" dirty="0" smtClean="0"/>
                        <a:t>изученного материала. Предъявление полученных сообщений.</a:t>
                      </a:r>
                    </a:p>
                    <a:p>
                      <a:pPr algn="just"/>
                      <a:r>
                        <a:rPr lang="ru-RU" sz="1400" dirty="0" smtClean="0"/>
                        <a:t>(3-4 мин.) </a:t>
                      </a:r>
                    </a:p>
                    <a:p>
                      <a:endParaRPr lang="ru-RU" dirty="0"/>
                    </a:p>
                  </a:txBody>
                  <a:tcPr/>
                </a:tc>
                <a:tc>
                  <a:txBody>
                    <a:bodyPr/>
                    <a:lstStyle/>
                    <a:p>
                      <a:r>
                        <a:rPr lang="ru-RU" sz="1400" dirty="0" smtClean="0"/>
                        <a:t>Учитель просит детей проверить работу друг друга, участников с ролью a </a:t>
                      </a:r>
                      <a:r>
                        <a:rPr lang="ru-RU" sz="1400" dirty="0" err="1" smtClean="0"/>
                        <a:t>presenter</a:t>
                      </a:r>
                      <a:r>
                        <a:rPr lang="ru-RU" sz="1400" dirty="0" smtClean="0"/>
                        <a:t> представить и зачитать вслух полученные мини-проекты. </a:t>
                      </a:r>
                    </a:p>
                    <a:p>
                      <a:endParaRPr lang="ru-RU" dirty="0" smtClean="0"/>
                    </a:p>
                    <a:p>
                      <a:endParaRPr lang="ru-RU" dirty="0"/>
                    </a:p>
                  </a:txBody>
                  <a:tcPr/>
                </a:tc>
                <a:tc>
                  <a:txBody>
                    <a:bodyPr/>
                    <a:lstStyle/>
                    <a:p>
                      <a:pPr algn="just"/>
                      <a:r>
                        <a:rPr lang="ru-RU" sz="1400" dirty="0" smtClean="0"/>
                        <a:t>Проверяют работу каждого члена группы, представляют на доске и зачитывают свои мини-проекты. Оценивают проекты своей и других групп.</a:t>
                      </a:r>
                      <a:endParaRPr lang="ru-RU" sz="1400" dirty="0"/>
                    </a:p>
                  </a:txBody>
                  <a:tcPr/>
                </a:tc>
                <a:tc>
                  <a:txBody>
                    <a:bodyPr/>
                    <a:lstStyle/>
                    <a:p>
                      <a:pPr algn="just"/>
                      <a:r>
                        <a:rPr lang="ru-RU" sz="1200" u="sng" dirty="0" err="1" smtClean="0"/>
                        <a:t>Метапредметные</a:t>
                      </a:r>
                      <a:r>
                        <a:rPr lang="ru-RU" sz="1200" u="sng" dirty="0" smtClean="0"/>
                        <a:t>:  </a:t>
                      </a:r>
                    </a:p>
                    <a:p>
                      <a:pPr algn="just"/>
                      <a:r>
                        <a:rPr lang="ru-RU" sz="1200" u="sng" dirty="0" smtClean="0"/>
                        <a:t>Регулятивные: </a:t>
                      </a:r>
                      <a:r>
                        <a:rPr lang="ru-RU" sz="1200" dirty="0" smtClean="0"/>
                        <a:t>осуществляют </a:t>
                      </a:r>
                      <a:r>
                        <a:rPr lang="ru-RU" sz="1200" dirty="0" err="1" smtClean="0"/>
                        <a:t>саморегуляцию</a:t>
                      </a:r>
                      <a:r>
                        <a:rPr lang="ru-RU" sz="1200" dirty="0" smtClean="0"/>
                        <a:t>, самоконтроль и взаимоконтроль, оценивают правильность выполнения учебной задачи, учитывают выделенные учителем ориентиры действия в новом учебном материале в сотрудничестве с одноклассниками и самостоятельно, выбирают наиболее эффективные способы решения учебных и познавательных задач, вносят необходимые коррективы в действие после его завершения, оценки и учёта характера допущенных ошибок.</a:t>
                      </a:r>
                    </a:p>
                    <a:p>
                      <a:pPr algn="just"/>
                      <a:r>
                        <a:rPr lang="ru-RU" sz="1200" u="sng" dirty="0" smtClean="0"/>
                        <a:t>Познавательные: </a:t>
                      </a:r>
                      <a:r>
                        <a:rPr lang="ru-RU" sz="1200" dirty="0" smtClean="0"/>
                        <a:t>сопоставляют свою работу с работой других групп, анализируют полученные знания.</a:t>
                      </a:r>
                    </a:p>
                  </a:txBody>
                  <a:tcPr/>
                </a:tc>
              </a:tr>
            </a:tbl>
          </a:graphicData>
        </a:graphic>
      </p:graphicFrame>
    </p:spTree>
    <p:extLst>
      <p:ext uri="{BB962C8B-B14F-4D97-AF65-F5344CB8AC3E}">
        <p14:creationId xmlns:p14="http://schemas.microsoft.com/office/powerpoint/2010/main" xmlns="" val="191259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932120280"/>
              </p:ext>
            </p:extLst>
          </p:nvPr>
        </p:nvGraphicFramePr>
        <p:xfrm>
          <a:off x="457200" y="116632"/>
          <a:ext cx="8229600" cy="6675120"/>
        </p:xfrm>
        <a:graphic>
          <a:graphicData uri="http://schemas.openxmlformats.org/drawingml/2006/table">
            <a:tbl>
              <a:tblPr firstRow="1" bandRow="1">
                <a:tableStyleId>{5C22544A-7EE6-4342-B048-85BDC9FD1C3A}</a:tableStyleId>
              </a:tblPr>
              <a:tblGrid>
                <a:gridCol w="1522512"/>
                <a:gridCol w="1872208"/>
                <a:gridCol w="2088232"/>
                <a:gridCol w="2746648"/>
              </a:tblGrid>
              <a:tr h="6624736">
                <a:tc>
                  <a:txBody>
                    <a:bodyPr/>
                    <a:lstStyle/>
                    <a:p>
                      <a:endParaRPr lang="ru-RU" dirty="0"/>
                    </a:p>
                  </a:txBody>
                  <a:tcPr/>
                </a:tc>
                <a:tc>
                  <a:txBody>
                    <a:bodyPr/>
                    <a:lstStyle/>
                    <a:p>
                      <a:endParaRPr lang="ru-RU"/>
                    </a:p>
                  </a:txBody>
                  <a:tcPr/>
                </a:tc>
                <a:tc>
                  <a:txBody>
                    <a:bodyPr/>
                    <a:lstStyle/>
                    <a:p>
                      <a:endParaRPr lang="ru-RU"/>
                    </a:p>
                  </a:txBody>
                  <a:tcPr/>
                </a:tc>
                <a:tc>
                  <a:txBody>
                    <a:bodyPr/>
                    <a:lstStyle/>
                    <a:p>
                      <a:pPr algn="just"/>
                      <a:r>
                        <a:rPr lang="ru-RU" sz="1200" u="sng" dirty="0" smtClean="0"/>
                        <a:t>Коммуникативные:</a:t>
                      </a:r>
                      <a:r>
                        <a:rPr lang="ru-RU" sz="1200" dirty="0" smtClean="0"/>
                        <a:t> проявляют ответственность за свою работу, готов-</a:t>
                      </a:r>
                      <a:r>
                        <a:rPr lang="ru-RU" sz="1200" dirty="0" err="1" smtClean="0"/>
                        <a:t>ность</a:t>
                      </a:r>
                      <a:r>
                        <a:rPr lang="ru-RU" sz="1200" dirty="0" smtClean="0"/>
                        <a:t> и способность к межкультурному общению, развивают  </a:t>
                      </a:r>
                      <a:r>
                        <a:rPr lang="ru-RU" sz="1200" dirty="0" err="1" smtClean="0"/>
                        <a:t>коммуникатив-ную</a:t>
                      </a:r>
                      <a:r>
                        <a:rPr lang="ru-RU" sz="1200" dirty="0" smtClean="0"/>
                        <a:t> компетенцию. </a:t>
                      </a:r>
                    </a:p>
                    <a:p>
                      <a:pPr algn="just"/>
                      <a:r>
                        <a:rPr lang="ru-RU" sz="1200" u="sng" dirty="0" smtClean="0"/>
                        <a:t>Предметные: </a:t>
                      </a:r>
                      <a:r>
                        <a:rPr lang="ru-RU" sz="1200" dirty="0" smtClean="0"/>
                        <a:t>учатся правилам коммуникации с одноклассниками и учителем по теме с использованием новой лексики и предлагаемых и/или ранее изученных грамматических структур, активизировать новую лексику, многократно повторяя и проговаривая её за учителем и самостоятельно в устной и письменной речи; учатся применять новый и ранее изученный лексический и грамматический материал при построении устных и письменных высказываний по теме.</a:t>
                      </a:r>
                    </a:p>
                    <a:p>
                      <a:pPr algn="just"/>
                      <a:r>
                        <a:rPr lang="ru-RU" sz="1200" dirty="0" smtClean="0"/>
                        <a:t> </a:t>
                      </a:r>
                      <a:r>
                        <a:rPr lang="ru-RU" sz="1200" u="sng" dirty="0" smtClean="0"/>
                        <a:t>Личностные: </a:t>
                      </a:r>
                      <a:r>
                        <a:rPr lang="ru-RU" sz="1200" dirty="0" smtClean="0"/>
                        <a:t>развивают навыки коллективной учебной деятельности, умение работать в группе; овладевают культурой устной и письменной речи, формируют коммуникативную компетентность в общении и сотрудничестве со сверстниками в процессе учебной деятельности, овладевают умением выражать своё мнение</a:t>
                      </a:r>
                      <a:r>
                        <a:rPr lang="ru-RU" dirty="0" smtClean="0"/>
                        <a:t>, </a:t>
                      </a:r>
                      <a:r>
                        <a:rPr lang="ru-RU" sz="1200" dirty="0" smtClean="0"/>
                        <a:t>воспитывают ответственное отношение к учению, готовность к саморазвитию  и самореализации средствами английского языка.</a:t>
                      </a:r>
                    </a:p>
                    <a:p>
                      <a:endParaRPr lang="ru-RU" dirty="0"/>
                    </a:p>
                  </a:txBody>
                  <a:tcPr/>
                </a:tc>
              </a:tr>
            </a:tbl>
          </a:graphicData>
        </a:graphic>
      </p:graphicFrame>
    </p:spTree>
    <p:extLst>
      <p:ext uri="{BB962C8B-B14F-4D97-AF65-F5344CB8AC3E}">
        <p14:creationId xmlns:p14="http://schemas.microsoft.com/office/powerpoint/2010/main" xmlns="" val="119417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450143506"/>
              </p:ext>
            </p:extLst>
          </p:nvPr>
        </p:nvGraphicFramePr>
        <p:xfrm>
          <a:off x="457200" y="332656"/>
          <a:ext cx="8229600" cy="6004248"/>
        </p:xfrm>
        <a:graphic>
          <a:graphicData uri="http://schemas.openxmlformats.org/drawingml/2006/table">
            <a:tbl>
              <a:tblPr firstRow="1" bandRow="1">
                <a:tableStyleId>{5C22544A-7EE6-4342-B048-85BDC9FD1C3A}</a:tableStyleId>
              </a:tblPr>
              <a:tblGrid>
                <a:gridCol w="2057400"/>
                <a:gridCol w="2057400"/>
                <a:gridCol w="2057400"/>
                <a:gridCol w="2057400"/>
              </a:tblGrid>
              <a:tr h="6004248">
                <a:tc>
                  <a:txBody>
                    <a:bodyPr/>
                    <a:lstStyle/>
                    <a:p>
                      <a:pPr algn="just"/>
                      <a:r>
                        <a:rPr lang="ru-RU" sz="1400" u="sng" dirty="0" smtClean="0"/>
                        <a:t>VIII. Заключительная часть урока. Включение в систему знаний и повторение.</a:t>
                      </a:r>
                    </a:p>
                    <a:p>
                      <a:pPr algn="just"/>
                      <a:r>
                        <a:rPr lang="ru-RU" sz="1400" u="sng" dirty="0" smtClean="0"/>
                        <a:t>Домашнее задание.</a:t>
                      </a:r>
                    </a:p>
                    <a:p>
                      <a:pPr algn="just"/>
                      <a:r>
                        <a:rPr lang="ru-RU" sz="1400" dirty="0" smtClean="0"/>
                        <a:t>(3 мин.) </a:t>
                      </a:r>
                      <a:endParaRPr lang="ru-RU" sz="1400" dirty="0"/>
                    </a:p>
                  </a:txBody>
                  <a:tcPr/>
                </a:tc>
                <a:tc>
                  <a:txBody>
                    <a:bodyPr/>
                    <a:lstStyle/>
                    <a:p>
                      <a:pPr algn="just"/>
                      <a:r>
                        <a:rPr lang="ru-RU" sz="1400" dirty="0" smtClean="0"/>
                        <a:t>Учитель предлагает учащимся вспомнить и сформулировать ответ на главный вопрос урока, выявить, заполнены ли теперь пробелы в информации о погоде в Британии, которые были в начале урока, смогут ли теперь учащиеся рассказать об особенностях времён года в этих странах?</a:t>
                      </a:r>
                    </a:p>
                    <a:p>
                      <a:pPr algn="just"/>
                      <a:r>
                        <a:rPr lang="ru-RU" sz="1400" dirty="0" smtClean="0"/>
                        <a:t>Дает домашнее задание:</a:t>
                      </a:r>
                    </a:p>
                    <a:p>
                      <a:pPr algn="just"/>
                      <a:r>
                        <a:rPr lang="ru-RU" sz="1400" dirty="0" smtClean="0"/>
                        <a:t>Базовый уровень-составить подобное сообщение-проект о другом времени года в той стране, о которой ты не составлял проект на уроке.</a:t>
                      </a:r>
                    </a:p>
                    <a:p>
                      <a:pPr algn="just"/>
                      <a:r>
                        <a:rPr lang="ru-RU" sz="1400" dirty="0" smtClean="0"/>
                        <a:t>Продвинутый уровень-создать сообщение-проект о временах года в России или Британии.</a:t>
                      </a:r>
                    </a:p>
                    <a:p>
                      <a:pPr algn="just"/>
                      <a:endParaRPr lang="ru-RU" sz="1400" dirty="0"/>
                    </a:p>
                  </a:txBody>
                  <a:tcPr/>
                </a:tc>
                <a:tc>
                  <a:txBody>
                    <a:bodyPr/>
                    <a:lstStyle/>
                    <a:p>
                      <a:pPr algn="just"/>
                      <a:r>
                        <a:rPr lang="en-US" sz="1400" dirty="0" err="1" smtClean="0"/>
                        <a:t>Учащиеся</a:t>
                      </a:r>
                      <a:r>
                        <a:rPr lang="en-US" sz="1400" dirty="0" smtClean="0"/>
                        <a:t> </a:t>
                      </a:r>
                      <a:r>
                        <a:rPr lang="en-US" sz="1400" dirty="0" err="1" smtClean="0"/>
                        <a:t>отвечают</a:t>
                      </a:r>
                      <a:r>
                        <a:rPr lang="en-US" sz="1400" dirty="0" smtClean="0"/>
                        <a:t> </a:t>
                      </a:r>
                      <a:r>
                        <a:rPr lang="en-US" sz="1400" dirty="0" err="1" smtClean="0"/>
                        <a:t>на</a:t>
                      </a:r>
                      <a:r>
                        <a:rPr lang="en-US" sz="1400" dirty="0" smtClean="0"/>
                        <a:t> </a:t>
                      </a:r>
                      <a:r>
                        <a:rPr lang="en-US" sz="1400" dirty="0" err="1" smtClean="0"/>
                        <a:t>вопросы</a:t>
                      </a:r>
                      <a:r>
                        <a:rPr lang="en-US" sz="1400" dirty="0" smtClean="0"/>
                        <a:t> </a:t>
                      </a:r>
                      <a:r>
                        <a:rPr lang="en-US" sz="1400" dirty="0" err="1" smtClean="0"/>
                        <a:t>учителя</a:t>
                      </a:r>
                      <a:r>
                        <a:rPr lang="en-US" sz="1400" dirty="0" smtClean="0"/>
                        <a:t> и </a:t>
                      </a:r>
                      <a:r>
                        <a:rPr lang="en-US" sz="1400" dirty="0" err="1" smtClean="0"/>
                        <a:t>на</a:t>
                      </a:r>
                      <a:r>
                        <a:rPr lang="en-US" sz="1400" dirty="0" smtClean="0"/>
                        <a:t> </a:t>
                      </a:r>
                      <a:r>
                        <a:rPr lang="en-US" sz="1400" dirty="0" err="1" smtClean="0"/>
                        <a:t>главный</a:t>
                      </a:r>
                      <a:r>
                        <a:rPr lang="en-US" sz="1400" dirty="0" smtClean="0"/>
                        <a:t> </a:t>
                      </a:r>
                      <a:r>
                        <a:rPr lang="en-US" sz="1400" dirty="0" err="1" smtClean="0"/>
                        <a:t>вопрос</a:t>
                      </a:r>
                      <a:r>
                        <a:rPr lang="en-US" sz="1400" dirty="0" smtClean="0"/>
                        <a:t> </a:t>
                      </a:r>
                      <a:r>
                        <a:rPr lang="en-US" sz="1400" dirty="0" err="1" smtClean="0"/>
                        <a:t>урока</a:t>
                      </a:r>
                      <a:r>
                        <a:rPr lang="en-US" sz="1400" dirty="0" smtClean="0"/>
                        <a:t>: What’s the weather like in Russia? In Great Britain? Are there any differences in weather in Russia and GB? Could you name one which you think is the most important for people who live in this country or wants to travel there?</a:t>
                      </a:r>
                      <a:endParaRPr lang="ru-RU" sz="1400" dirty="0"/>
                    </a:p>
                  </a:txBody>
                  <a:tcPr/>
                </a:tc>
                <a:tc>
                  <a:txBody>
                    <a:bodyPr/>
                    <a:lstStyle/>
                    <a:p>
                      <a:pPr algn="just"/>
                      <a:r>
                        <a:rPr lang="ru-RU" sz="1400" u="sng" dirty="0" err="1" smtClean="0"/>
                        <a:t>Метапредметные</a:t>
                      </a:r>
                      <a:r>
                        <a:rPr lang="ru-RU" sz="1400" u="sng" dirty="0" smtClean="0"/>
                        <a:t>: </a:t>
                      </a:r>
                    </a:p>
                    <a:p>
                      <a:pPr algn="just"/>
                      <a:r>
                        <a:rPr lang="ru-RU" sz="1400" u="sng" dirty="0" smtClean="0"/>
                        <a:t>Коммуникативные: </a:t>
                      </a:r>
                      <a:r>
                        <a:rPr lang="ru-RU" sz="1400" dirty="0" smtClean="0"/>
                        <a:t>участие в совместной деятельности по повторению материала, изученного совместно на уроке.</a:t>
                      </a:r>
                    </a:p>
                    <a:p>
                      <a:pPr algn="just"/>
                      <a:r>
                        <a:rPr lang="ru-RU" sz="1400" dirty="0" smtClean="0"/>
                        <a:t>Познавательные: осознанное построение речевого высказывания.</a:t>
                      </a:r>
                    </a:p>
                    <a:p>
                      <a:pPr algn="just"/>
                      <a:r>
                        <a:rPr lang="ru-RU" sz="1400" u="sng" dirty="0" smtClean="0"/>
                        <a:t>Регулятивные:  </a:t>
                      </a:r>
                      <a:r>
                        <a:rPr lang="ru-RU" sz="1400" dirty="0" smtClean="0"/>
                        <a:t>оценивают правильность решения учебной задачи.</a:t>
                      </a:r>
                    </a:p>
                    <a:p>
                      <a:pPr algn="just"/>
                      <a:r>
                        <a:rPr lang="ru-RU" sz="1400" u="sng" dirty="0" smtClean="0"/>
                        <a:t>Предметные:  </a:t>
                      </a:r>
                      <a:r>
                        <a:rPr lang="ru-RU" sz="1400" dirty="0" smtClean="0"/>
                        <a:t>учатся правилам коммуникации с одноклассниками и учителем по теме с использованием новой лексики и предлагаемых и/или ранее изученных грамматических структур.</a:t>
                      </a:r>
                    </a:p>
                  </a:txBody>
                  <a:tcPr/>
                </a:tc>
              </a:tr>
            </a:tbl>
          </a:graphicData>
        </a:graphic>
      </p:graphicFrame>
    </p:spTree>
    <p:extLst>
      <p:ext uri="{BB962C8B-B14F-4D97-AF65-F5344CB8AC3E}">
        <p14:creationId xmlns:p14="http://schemas.microsoft.com/office/powerpoint/2010/main" xmlns="" val="16731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998620739"/>
              </p:ext>
            </p:extLst>
          </p:nvPr>
        </p:nvGraphicFramePr>
        <p:xfrm>
          <a:off x="457200" y="332656"/>
          <a:ext cx="8229600" cy="6264696"/>
        </p:xfrm>
        <a:graphic>
          <a:graphicData uri="http://schemas.openxmlformats.org/drawingml/2006/table">
            <a:tbl>
              <a:tblPr firstRow="1" bandRow="1">
                <a:tableStyleId>{5C22544A-7EE6-4342-B048-85BDC9FD1C3A}</a:tableStyleId>
              </a:tblPr>
              <a:tblGrid>
                <a:gridCol w="2057400"/>
                <a:gridCol w="2057400"/>
                <a:gridCol w="2057400"/>
                <a:gridCol w="2057400"/>
              </a:tblGrid>
              <a:tr h="6264696">
                <a:tc>
                  <a:txBody>
                    <a:bodyPr/>
                    <a:lstStyle/>
                    <a:p>
                      <a:endParaRPr lang="ru-RU" dirty="0"/>
                    </a:p>
                  </a:txBody>
                  <a:tcPr/>
                </a:tc>
                <a:tc>
                  <a:txBody>
                    <a:bodyPr/>
                    <a:lstStyle/>
                    <a:p>
                      <a:endParaRPr lang="ru-RU"/>
                    </a:p>
                  </a:txBody>
                  <a:tcPr/>
                </a:tc>
                <a:tc>
                  <a:txBody>
                    <a:bodyPr/>
                    <a:lstStyle/>
                    <a:p>
                      <a:endParaRPr lang="ru-RU" dirty="0"/>
                    </a:p>
                  </a:txBody>
                  <a:tcPr/>
                </a:tc>
                <a:tc>
                  <a:txBody>
                    <a:bodyPr/>
                    <a:lstStyle/>
                    <a:p>
                      <a:pPr algn="just"/>
                      <a:r>
                        <a:rPr lang="ru-RU" sz="1400" u="sng" dirty="0" smtClean="0"/>
                        <a:t>Личностные: </a:t>
                      </a:r>
                      <a:r>
                        <a:rPr lang="ru-RU" sz="1400" dirty="0" smtClean="0"/>
                        <a:t>формируют коммуникативную компетентность в общении и сотрудничестве со сверстниками в процессе учебной деятельности, развивают интерес к изучению особенностей своей страны и страны изучаемого языка, овладевают умением выражать своё мнение, мысли и чувства в соответствии с нормами поведения, воспитывают готовность к саморазвитию  и самореализации средствами английского языка.</a:t>
                      </a:r>
                      <a:endParaRPr lang="ru-RU" sz="1400" dirty="0"/>
                    </a:p>
                  </a:txBody>
                  <a:tcPr/>
                </a:tc>
              </a:tr>
            </a:tbl>
          </a:graphicData>
        </a:graphic>
      </p:graphicFrame>
    </p:spTree>
    <p:extLst>
      <p:ext uri="{BB962C8B-B14F-4D97-AF65-F5344CB8AC3E}">
        <p14:creationId xmlns:p14="http://schemas.microsoft.com/office/powerpoint/2010/main" xmlns="" val="398624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79663111"/>
              </p:ext>
            </p:extLst>
          </p:nvPr>
        </p:nvGraphicFramePr>
        <p:xfrm>
          <a:off x="457200" y="188640"/>
          <a:ext cx="8229600" cy="6480720"/>
        </p:xfrm>
        <a:graphic>
          <a:graphicData uri="http://schemas.openxmlformats.org/drawingml/2006/table">
            <a:tbl>
              <a:tblPr firstRow="1" bandRow="1">
                <a:tableStyleId>{5C22544A-7EE6-4342-B048-85BDC9FD1C3A}</a:tableStyleId>
              </a:tblPr>
              <a:tblGrid>
                <a:gridCol w="2057400"/>
                <a:gridCol w="2057400"/>
                <a:gridCol w="2057400"/>
                <a:gridCol w="2057400"/>
              </a:tblGrid>
              <a:tr h="6480720">
                <a:tc>
                  <a:txBody>
                    <a:bodyPr/>
                    <a:lstStyle/>
                    <a:p>
                      <a:pPr algn="just"/>
                      <a:r>
                        <a:rPr lang="ru-RU" sz="1400" dirty="0" smtClean="0"/>
                        <a:t>IX Рефлексия учебной деятельности на уроке. Оценивание.</a:t>
                      </a:r>
                    </a:p>
                    <a:p>
                      <a:pPr algn="just"/>
                      <a:r>
                        <a:rPr lang="ru-RU" sz="1400" dirty="0" smtClean="0"/>
                        <a:t>Задачи: Оценка и самооценка процесса и результатов деятельности.</a:t>
                      </a:r>
                    </a:p>
                    <a:p>
                      <a:pPr algn="just"/>
                      <a:r>
                        <a:rPr lang="ru-RU" sz="1400" dirty="0" smtClean="0"/>
                        <a:t>(2-3 мин.)</a:t>
                      </a:r>
                    </a:p>
                    <a:p>
                      <a:endParaRPr lang="ru-RU" dirty="0"/>
                    </a:p>
                  </a:txBody>
                  <a:tcPr/>
                </a:tc>
                <a:tc>
                  <a:txBody>
                    <a:bodyPr/>
                    <a:lstStyle/>
                    <a:p>
                      <a:pPr algn="just"/>
                      <a:r>
                        <a:rPr lang="ru-RU" sz="1400" dirty="0" smtClean="0"/>
                        <a:t>Учитель подводит итоги. </a:t>
                      </a:r>
                    </a:p>
                    <a:p>
                      <a:pPr algn="just"/>
                      <a:r>
                        <a:rPr lang="ru-RU" sz="1400" dirty="0" smtClean="0"/>
                        <a:t>Предлагает в цвете оценить урок и полученные знания: закрасить смайлик красным цветом, если ответ: 75-100%, 10 и более – зелёным, если  ответ: 50-70%, 6-9, синим, если ответ: менее 50%, 5 и менее. (Приложение 8.)</a:t>
                      </a:r>
                    </a:p>
                    <a:p>
                      <a:endParaRPr lang="ru-RU" dirty="0"/>
                    </a:p>
                  </a:txBody>
                  <a:tcPr/>
                </a:tc>
                <a:tc>
                  <a:txBody>
                    <a:bodyPr/>
                    <a:lstStyle/>
                    <a:p>
                      <a:pPr algn="just"/>
                      <a:r>
                        <a:rPr lang="ru-RU" sz="1400" dirty="0" smtClean="0"/>
                        <a:t>Красят в опроснике ответ-мнение в определённый цвет, сообщая свое эмоциональное отношение к уроку и процент получения новых знаний и умений.</a:t>
                      </a:r>
                      <a:endParaRPr lang="ru-RU" sz="1400" dirty="0"/>
                    </a:p>
                  </a:txBody>
                  <a:tcPr/>
                </a:tc>
                <a:tc>
                  <a:txBody>
                    <a:bodyPr/>
                    <a:lstStyle/>
                    <a:p>
                      <a:pPr algn="just"/>
                      <a:r>
                        <a:rPr lang="ru-RU" sz="1400" dirty="0" smtClean="0"/>
                        <a:t>Личностные: проводят самооценку, учатся адекватно принимать причины успеха (неуспеха).</a:t>
                      </a:r>
                    </a:p>
                    <a:p>
                      <a:pPr algn="just"/>
                      <a:r>
                        <a:rPr lang="ru-RU" sz="1400" dirty="0" err="1" smtClean="0"/>
                        <a:t>Метапредметные</a:t>
                      </a:r>
                      <a:r>
                        <a:rPr lang="ru-RU" sz="1400" dirty="0" smtClean="0"/>
                        <a:t>: проводят рефлексию способов и условий своих действий и действий учителя, объёма полученной новой информации и своего отношения к работе на уроке, обосновывают свои суждения.</a:t>
                      </a:r>
                    </a:p>
                    <a:p>
                      <a:pPr algn="just"/>
                      <a:endParaRPr lang="ru-RU" sz="1400" dirty="0"/>
                    </a:p>
                  </a:txBody>
                  <a:tcPr/>
                </a:tc>
              </a:tr>
            </a:tbl>
          </a:graphicData>
        </a:graphic>
      </p:graphicFrame>
    </p:spTree>
    <p:extLst>
      <p:ext uri="{BB962C8B-B14F-4D97-AF65-F5344CB8AC3E}">
        <p14:creationId xmlns:p14="http://schemas.microsoft.com/office/powerpoint/2010/main" xmlns="" val="418631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w="38100"/>
        </p:spPr>
        <p:style>
          <a:lnRef idx="2">
            <a:schemeClr val="accent3">
              <a:shade val="50000"/>
            </a:schemeClr>
          </a:lnRef>
          <a:fillRef idx="1">
            <a:schemeClr val="accent3"/>
          </a:fillRef>
          <a:effectRef idx="0">
            <a:schemeClr val="accent3"/>
          </a:effectRef>
          <a:fontRef idx="minor">
            <a:schemeClr val="lt1"/>
          </a:fontRef>
        </p:style>
        <p:txBody>
          <a:bodyPr/>
          <a:lstStyle/>
          <a:p>
            <a:r>
              <a:rPr lang="ru-RU" dirty="0" smtClean="0">
                <a:latin typeface="Comic Sans MS" panose="030F0702030302020204" pitchFamily="66" charset="0"/>
              </a:rPr>
              <a:t>Цель проекта</a:t>
            </a:r>
            <a:endParaRPr lang="ru-RU" dirty="0">
              <a:latin typeface="Comic Sans MS" panose="030F0702030302020204" pitchFamily="66" charset="0"/>
            </a:endParaRPr>
          </a:p>
        </p:txBody>
      </p:sp>
      <p:sp>
        <p:nvSpPr>
          <p:cNvPr id="3" name="Объект 2"/>
          <p:cNvSpPr>
            <a:spLocks noGrp="1"/>
          </p:cNvSpPr>
          <p:nvPr>
            <p:ph idx="1"/>
          </p:nvPr>
        </p:nvSpPr>
        <p:spPr/>
        <p:txBody>
          <a:bodyPr/>
          <a:lstStyle/>
          <a:p>
            <a:pPr marL="0" indent="0">
              <a:buNone/>
            </a:pPr>
            <a:r>
              <a:rPr lang="ru-RU" dirty="0">
                <a:latin typeface="Comic Sans MS" panose="030F0702030302020204" pitchFamily="66" charset="0"/>
              </a:rPr>
              <a:t>Разработка и реализация технологической карты урока английского языка в 4 классе на тему «</a:t>
            </a:r>
            <a:r>
              <a:rPr lang="ru-RU" dirty="0" err="1">
                <a:latin typeface="Comic Sans MS" panose="030F0702030302020204" pitchFamily="66" charset="0"/>
              </a:rPr>
              <a:t>Seasons</a:t>
            </a:r>
            <a:r>
              <a:rPr lang="ru-RU" dirty="0">
                <a:latin typeface="Comic Sans MS" panose="030F0702030302020204" pitchFamily="66" charset="0"/>
              </a:rPr>
              <a:t> </a:t>
            </a:r>
            <a:r>
              <a:rPr lang="ru-RU" dirty="0" err="1">
                <a:latin typeface="Comic Sans MS" panose="030F0702030302020204" pitchFamily="66" charset="0"/>
              </a:rPr>
              <a:t>and</a:t>
            </a:r>
            <a:r>
              <a:rPr lang="ru-RU" dirty="0">
                <a:latin typeface="Comic Sans MS" panose="030F0702030302020204" pitchFamily="66" charset="0"/>
              </a:rPr>
              <a:t> </a:t>
            </a:r>
            <a:r>
              <a:rPr lang="ru-RU" dirty="0" err="1">
                <a:latin typeface="Comic Sans MS" panose="030F0702030302020204" pitchFamily="66" charset="0"/>
              </a:rPr>
              <a:t>Weather</a:t>
            </a:r>
            <a:r>
              <a:rPr lang="ru-RU" dirty="0">
                <a:latin typeface="Comic Sans MS" panose="030F0702030302020204" pitchFamily="66" charset="0"/>
              </a:rPr>
              <a:t> </a:t>
            </a:r>
            <a:r>
              <a:rPr lang="ru-RU" dirty="0" err="1">
                <a:latin typeface="Comic Sans MS" panose="030F0702030302020204" pitchFamily="66" charset="0"/>
              </a:rPr>
              <a:t>in</a:t>
            </a:r>
            <a:r>
              <a:rPr lang="ru-RU" dirty="0">
                <a:latin typeface="Comic Sans MS" panose="030F0702030302020204" pitchFamily="66" charset="0"/>
              </a:rPr>
              <a:t> </a:t>
            </a:r>
            <a:r>
              <a:rPr lang="ru-RU" dirty="0" err="1">
                <a:latin typeface="Comic Sans MS" panose="030F0702030302020204" pitchFamily="66" charset="0"/>
              </a:rPr>
              <a:t>Russia</a:t>
            </a:r>
            <a:r>
              <a:rPr lang="ru-RU" dirty="0">
                <a:latin typeface="Comic Sans MS" panose="030F0702030302020204" pitchFamily="66" charset="0"/>
              </a:rPr>
              <a:t> </a:t>
            </a:r>
            <a:r>
              <a:rPr lang="ru-RU" dirty="0" err="1">
                <a:latin typeface="Comic Sans MS" panose="030F0702030302020204" pitchFamily="66" charset="0"/>
              </a:rPr>
              <a:t>and</a:t>
            </a:r>
            <a:r>
              <a:rPr lang="ru-RU" dirty="0">
                <a:latin typeface="Comic Sans MS" panose="030F0702030302020204" pitchFamily="66" charset="0"/>
              </a:rPr>
              <a:t> GB», направленного на  совершенствование умений практического владения английским языком и обеспечивающего достижение учащимися планируемых результатов урока.</a:t>
            </a:r>
          </a:p>
        </p:txBody>
      </p:sp>
    </p:spTree>
    <p:extLst>
      <p:ext uri="{BB962C8B-B14F-4D97-AF65-F5344CB8AC3E}">
        <p14:creationId xmlns:p14="http://schemas.microsoft.com/office/powerpoint/2010/main" xmlns="" val="1548854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Приложение 8</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en-US" dirty="0"/>
              <a:t> A Quiz. </a:t>
            </a:r>
            <a:endParaRPr lang="ru-RU" dirty="0" smtClean="0"/>
          </a:p>
          <a:p>
            <a:pPr marL="0" indent="0">
              <a:buNone/>
            </a:pPr>
            <a:r>
              <a:rPr lang="en-US" dirty="0" err="1" smtClean="0"/>
              <a:t>Colour</a:t>
            </a:r>
            <a:r>
              <a:rPr lang="en-US" dirty="0" smtClean="0"/>
              <a:t> </a:t>
            </a:r>
            <a:r>
              <a:rPr lang="en-US" dirty="0"/>
              <a:t>the faces in red, green or blue according to your opinion.</a:t>
            </a:r>
          </a:p>
          <a:p>
            <a:endParaRPr lang="en-US" dirty="0"/>
          </a:p>
          <a:p>
            <a:pPr marL="0" indent="0">
              <a:buNone/>
            </a:pPr>
            <a:r>
              <a:rPr lang="en-US" dirty="0"/>
              <a:t>1 Was it easy to work at the lesson?  </a:t>
            </a:r>
            <a:r>
              <a:rPr lang="en-US" dirty="0" smtClean="0">
                <a:sym typeface="Wingdings"/>
              </a:rPr>
              <a:t></a:t>
            </a:r>
            <a:r>
              <a:rPr lang="en-US" dirty="0" smtClean="0"/>
              <a:t>       </a:t>
            </a:r>
            <a:endParaRPr lang="en-US" dirty="0"/>
          </a:p>
          <a:p>
            <a:pPr marL="0" indent="0">
              <a:buNone/>
            </a:pPr>
            <a:r>
              <a:rPr lang="en-US" dirty="0"/>
              <a:t>2 How many new words do you know now?    </a:t>
            </a:r>
            <a:r>
              <a:rPr lang="en-US" dirty="0" smtClean="0">
                <a:sym typeface="Wingdings"/>
              </a:rPr>
              <a:t></a:t>
            </a:r>
            <a:r>
              <a:rPr lang="en-US" dirty="0" smtClean="0"/>
              <a:t>      </a:t>
            </a:r>
            <a:endParaRPr lang="en-US" dirty="0"/>
          </a:p>
          <a:p>
            <a:pPr marL="0" indent="0">
              <a:buNone/>
            </a:pPr>
            <a:r>
              <a:rPr lang="en-US" dirty="0"/>
              <a:t>3 Did you like the group work?   </a:t>
            </a:r>
            <a:r>
              <a:rPr lang="en-US" dirty="0" smtClean="0">
                <a:sym typeface="Wingdings"/>
              </a:rPr>
              <a:t></a:t>
            </a:r>
            <a:r>
              <a:rPr lang="en-US" dirty="0" smtClean="0"/>
              <a:t>                               </a:t>
            </a:r>
            <a:endParaRPr lang="en-US" dirty="0"/>
          </a:p>
          <a:p>
            <a:pPr marL="0" indent="0">
              <a:buNone/>
            </a:pPr>
            <a:r>
              <a:rPr lang="en-US" dirty="0"/>
              <a:t>4 Do you know many facts about the seasons and weather in Britain now?   </a:t>
            </a:r>
            <a:r>
              <a:rPr lang="en-US" dirty="0" smtClean="0">
                <a:sym typeface="Wingdings"/>
              </a:rPr>
              <a:t></a:t>
            </a:r>
            <a:r>
              <a:rPr lang="en-US" dirty="0" smtClean="0"/>
              <a:t>    </a:t>
            </a:r>
            <a:endParaRPr lang="en-US" dirty="0"/>
          </a:p>
          <a:p>
            <a:endParaRPr lang="en-US" dirty="0"/>
          </a:p>
          <a:p>
            <a:endParaRPr lang="en-US" dirty="0"/>
          </a:p>
          <a:p>
            <a:endParaRPr lang="ru-RU" dirty="0"/>
          </a:p>
        </p:txBody>
      </p:sp>
    </p:spTree>
    <p:extLst>
      <p:ext uri="{BB962C8B-B14F-4D97-AF65-F5344CB8AC3E}">
        <p14:creationId xmlns:p14="http://schemas.microsoft.com/office/powerpoint/2010/main" xmlns="" val="238782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w="38100"/>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ru-RU" sz="3200" dirty="0" smtClean="0">
                <a:latin typeface="Comic Sans MS" panose="030F0702030302020204" pitchFamily="66" charset="0"/>
              </a:rPr>
              <a:t>Ожидаемые результаты реализации проекта</a:t>
            </a:r>
            <a:endParaRPr lang="ru-RU" sz="3200" dirty="0">
              <a:latin typeface="Comic Sans MS" panose="030F0702030302020204" pitchFamily="66" charset="0"/>
            </a:endParaRPr>
          </a:p>
        </p:txBody>
      </p:sp>
      <p:sp>
        <p:nvSpPr>
          <p:cNvPr id="3" name="Объект 2"/>
          <p:cNvSpPr>
            <a:spLocks noGrp="1"/>
          </p:cNvSpPr>
          <p:nvPr>
            <p:ph idx="1"/>
          </p:nvPr>
        </p:nvSpPr>
        <p:spPr/>
        <p:txBody>
          <a:bodyPr>
            <a:normAutofit fontScale="77500" lnSpcReduction="20000"/>
          </a:bodyPr>
          <a:lstStyle/>
          <a:p>
            <a:r>
              <a:rPr lang="ru-RU" dirty="0">
                <a:latin typeface="Comic Sans MS" panose="030F0702030302020204" pitchFamily="66" charset="0"/>
              </a:rPr>
              <a:t>1. Разработка технологической карты урока английского языка  в 4 классе на тему «</a:t>
            </a:r>
            <a:r>
              <a:rPr lang="ru-RU" dirty="0" err="1">
                <a:latin typeface="Comic Sans MS" panose="030F0702030302020204" pitchFamily="66" charset="0"/>
              </a:rPr>
              <a:t>Seasons</a:t>
            </a:r>
            <a:r>
              <a:rPr lang="ru-RU" dirty="0">
                <a:latin typeface="Comic Sans MS" panose="030F0702030302020204" pitchFamily="66" charset="0"/>
              </a:rPr>
              <a:t> </a:t>
            </a:r>
            <a:r>
              <a:rPr lang="ru-RU" dirty="0" err="1">
                <a:latin typeface="Comic Sans MS" panose="030F0702030302020204" pitchFamily="66" charset="0"/>
              </a:rPr>
              <a:t>and</a:t>
            </a:r>
            <a:r>
              <a:rPr lang="ru-RU" dirty="0">
                <a:latin typeface="Comic Sans MS" panose="030F0702030302020204" pitchFamily="66" charset="0"/>
              </a:rPr>
              <a:t> </a:t>
            </a:r>
            <a:r>
              <a:rPr lang="ru-RU" dirty="0" err="1">
                <a:latin typeface="Comic Sans MS" panose="030F0702030302020204" pitchFamily="66" charset="0"/>
              </a:rPr>
              <a:t>Weather</a:t>
            </a:r>
            <a:r>
              <a:rPr lang="ru-RU" dirty="0">
                <a:latin typeface="Comic Sans MS" panose="030F0702030302020204" pitchFamily="66" charset="0"/>
              </a:rPr>
              <a:t> </a:t>
            </a:r>
            <a:r>
              <a:rPr lang="ru-RU" dirty="0" err="1">
                <a:latin typeface="Comic Sans MS" panose="030F0702030302020204" pitchFamily="66" charset="0"/>
              </a:rPr>
              <a:t>in</a:t>
            </a:r>
            <a:r>
              <a:rPr lang="ru-RU" dirty="0">
                <a:latin typeface="Comic Sans MS" panose="030F0702030302020204" pitchFamily="66" charset="0"/>
              </a:rPr>
              <a:t> </a:t>
            </a:r>
            <a:r>
              <a:rPr lang="ru-RU" dirty="0" err="1">
                <a:latin typeface="Comic Sans MS" panose="030F0702030302020204" pitchFamily="66" charset="0"/>
              </a:rPr>
              <a:t>Russia</a:t>
            </a:r>
            <a:r>
              <a:rPr lang="ru-RU" dirty="0">
                <a:latin typeface="Comic Sans MS" panose="030F0702030302020204" pitchFamily="66" charset="0"/>
              </a:rPr>
              <a:t> </a:t>
            </a:r>
            <a:r>
              <a:rPr lang="ru-RU" dirty="0" err="1">
                <a:latin typeface="Comic Sans MS" panose="030F0702030302020204" pitchFamily="66" charset="0"/>
              </a:rPr>
              <a:t>and</a:t>
            </a:r>
            <a:r>
              <a:rPr lang="ru-RU" dirty="0">
                <a:latin typeface="Comic Sans MS" panose="030F0702030302020204" pitchFamily="66" charset="0"/>
              </a:rPr>
              <a:t> GB» в рамках УМК “</a:t>
            </a:r>
            <a:r>
              <a:rPr lang="ru-RU" dirty="0" err="1">
                <a:latin typeface="Comic Sans MS" panose="030F0702030302020204" pitchFamily="66" charset="0"/>
              </a:rPr>
              <a:t>Enjoy</a:t>
            </a:r>
            <a:r>
              <a:rPr lang="ru-RU" dirty="0">
                <a:latin typeface="Comic Sans MS" panose="030F0702030302020204" pitchFamily="66" charset="0"/>
              </a:rPr>
              <a:t> </a:t>
            </a:r>
            <a:r>
              <a:rPr lang="ru-RU" dirty="0" err="1">
                <a:latin typeface="Comic Sans MS" panose="030F0702030302020204" pitchFamily="66" charset="0"/>
              </a:rPr>
              <a:t>English</a:t>
            </a:r>
            <a:r>
              <a:rPr lang="ru-RU" dirty="0">
                <a:latin typeface="Comic Sans MS" panose="030F0702030302020204" pitchFamily="66" charset="0"/>
              </a:rPr>
              <a:t>”.</a:t>
            </a:r>
          </a:p>
          <a:p>
            <a:r>
              <a:rPr lang="ru-RU" dirty="0">
                <a:latin typeface="Comic Sans MS" panose="030F0702030302020204" pitchFamily="66" charset="0"/>
              </a:rPr>
              <a:t>2. Использование технологической карты урока преподавателями при подготовке к урокам в общеобразовательных школах в условиях перехода на ФГОС.</a:t>
            </a:r>
          </a:p>
          <a:p>
            <a:r>
              <a:rPr lang="ru-RU" dirty="0">
                <a:latin typeface="Comic Sans MS" panose="030F0702030302020204" pitchFamily="66" charset="0"/>
              </a:rPr>
              <a:t>3. Повышение качества </a:t>
            </a:r>
            <a:r>
              <a:rPr lang="ru-RU" dirty="0" err="1">
                <a:latin typeface="Comic Sans MS" panose="030F0702030302020204" pitchFamily="66" charset="0"/>
              </a:rPr>
              <a:t>обученности</a:t>
            </a:r>
            <a:r>
              <a:rPr lang="ru-RU" dirty="0">
                <a:latin typeface="Comic Sans MS" panose="030F0702030302020204" pitchFamily="66" charset="0"/>
              </a:rPr>
              <a:t> учеников и достижение ими всех запланированных результатов через проектную работу на основе системно-</a:t>
            </a:r>
            <a:r>
              <a:rPr lang="ru-RU" dirty="0" err="1">
                <a:latin typeface="Comic Sans MS" panose="030F0702030302020204" pitchFamily="66" charset="0"/>
              </a:rPr>
              <a:t>деятельностного</a:t>
            </a:r>
            <a:r>
              <a:rPr lang="ru-RU" dirty="0">
                <a:latin typeface="Comic Sans MS" panose="030F0702030302020204" pitchFamily="66" charset="0"/>
              </a:rPr>
              <a:t> подхода.</a:t>
            </a:r>
          </a:p>
          <a:p>
            <a:r>
              <a:rPr lang="ru-RU" dirty="0">
                <a:latin typeface="Comic Sans MS" panose="030F0702030302020204" pitchFamily="66" charset="0"/>
              </a:rPr>
              <a:t>4. Публикация методического материала.</a:t>
            </a:r>
          </a:p>
        </p:txBody>
      </p:sp>
    </p:spTree>
    <p:extLst>
      <p:ext uri="{BB962C8B-B14F-4D97-AF65-F5344CB8AC3E}">
        <p14:creationId xmlns:p14="http://schemas.microsoft.com/office/powerpoint/2010/main" xmlns="" val="6452010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Объект 2"/>
          <p:cNvSpPr>
            <a:spLocks noGrp="1"/>
          </p:cNvSpPr>
          <p:nvPr>
            <p:ph idx="1"/>
          </p:nvPr>
        </p:nvSpPr>
        <p:spPr/>
        <p:txBody>
          <a:bodyPr>
            <a:normAutofit fontScale="62500" lnSpcReduction="20000"/>
          </a:bodyPr>
          <a:lstStyle/>
          <a:p>
            <a:r>
              <a:rPr lang="ru-RU" dirty="0"/>
              <a:t>Новые реалии 21 века, процессы интернационализации всех сторон жизни, особенности информационного общества выдвигают особые требования к овладению иностранными языками. Федеральный государственный образовательный стандарт второго поколения и новые примерные программы закрепляют линию на раннее обучение, что согласно основным положениям и направлениям должно положительно сказаться на развитии как иноязычной  коммуникативной компетенции, так и общей компетенции учащихся, а также позволит достичь более высоких личностных , предметных и </a:t>
            </a:r>
            <a:r>
              <a:rPr lang="ru-RU" dirty="0" err="1"/>
              <a:t>метапредметных</a:t>
            </a:r>
            <a:r>
              <a:rPr lang="ru-RU" dirty="0"/>
              <a:t> результатов обучения. </a:t>
            </a:r>
          </a:p>
          <a:p>
            <a:r>
              <a:rPr lang="ru-RU" dirty="0"/>
              <a:t>Данная методическая разработка технологической карты урока английского языка выполнена с учётом требований ФГОС к постановке и достижению личностных, </a:t>
            </a:r>
            <a:r>
              <a:rPr lang="ru-RU" dirty="0" err="1"/>
              <a:t>метапредметных</a:t>
            </a:r>
            <a:r>
              <a:rPr lang="ru-RU" dirty="0"/>
              <a:t> и предметных результатов на уроке и </a:t>
            </a:r>
            <a:r>
              <a:rPr lang="ru-RU" dirty="0" err="1"/>
              <a:t>системно-деятельностного</a:t>
            </a:r>
            <a:r>
              <a:rPr lang="ru-RU" dirty="0"/>
              <a:t> подхода в обучении английскому языку на основе модели УМК “</a:t>
            </a:r>
            <a:r>
              <a:rPr lang="ru-RU" dirty="0" err="1"/>
              <a:t>Enjoy</a:t>
            </a:r>
            <a:r>
              <a:rPr lang="ru-RU" dirty="0"/>
              <a:t> English-4” </a:t>
            </a:r>
            <a:r>
              <a:rPr lang="ru-RU" dirty="0" err="1" smtClean="0"/>
              <a:t>М.З.Биболетовой</a:t>
            </a:r>
            <a:r>
              <a:rPr lang="ru-RU" dirty="0"/>
              <a:t>.</a:t>
            </a:r>
          </a:p>
          <a:p>
            <a:pPr marL="0" indent="0">
              <a:buNone/>
            </a:pPr>
            <a:r>
              <a:rPr lang="ru-RU" dirty="0"/>
              <a:t> </a:t>
            </a:r>
          </a:p>
        </p:txBody>
      </p:sp>
    </p:spTree>
    <p:extLst>
      <p:ext uri="{BB962C8B-B14F-4D97-AF65-F5344CB8AC3E}">
        <p14:creationId xmlns:p14="http://schemas.microsoft.com/office/powerpoint/2010/main" xmlns="" val="135131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w="38100"/>
        </p:spPr>
        <p:style>
          <a:lnRef idx="2">
            <a:schemeClr val="accent3">
              <a:shade val="50000"/>
            </a:schemeClr>
          </a:lnRef>
          <a:fillRef idx="1">
            <a:schemeClr val="accent3"/>
          </a:fillRef>
          <a:effectRef idx="0">
            <a:schemeClr val="accent3"/>
          </a:effectRef>
          <a:fontRef idx="minor">
            <a:schemeClr val="lt1"/>
          </a:fontRef>
        </p:style>
        <p:txBody>
          <a:bodyPr/>
          <a:lstStyle/>
          <a:p>
            <a:r>
              <a:rPr lang="ru-RU" dirty="0" smtClean="0">
                <a:latin typeface="Comic Sans MS" panose="030F0702030302020204" pitchFamily="66" charset="0"/>
              </a:rPr>
              <a:t>Задачи проекта</a:t>
            </a:r>
            <a:endParaRPr lang="ru-RU" dirty="0">
              <a:latin typeface="Comic Sans MS" panose="030F0702030302020204" pitchFamily="66" charset="0"/>
            </a:endParaRPr>
          </a:p>
        </p:txBody>
      </p:sp>
      <p:sp>
        <p:nvSpPr>
          <p:cNvPr id="3" name="Объект 2"/>
          <p:cNvSpPr>
            <a:spLocks noGrp="1"/>
          </p:cNvSpPr>
          <p:nvPr>
            <p:ph idx="1"/>
          </p:nvPr>
        </p:nvSpPr>
        <p:spPr/>
        <p:txBody>
          <a:bodyPr>
            <a:normAutofit fontScale="40000" lnSpcReduction="20000"/>
          </a:bodyPr>
          <a:lstStyle/>
          <a:p>
            <a:r>
              <a:rPr lang="ru-RU" sz="4500" dirty="0">
                <a:latin typeface="Comic Sans MS" panose="030F0702030302020204" pitchFamily="66" charset="0"/>
              </a:rPr>
              <a:t>1. Изучить требования ФГОС ООО  к организации и проведению современного урока, а также актуальные методические материалы и рекомендации по разработке ТК уроков в рамках реализации СДП</a:t>
            </a:r>
            <a:r>
              <a:rPr lang="ru-RU" sz="4500" dirty="0" smtClean="0">
                <a:latin typeface="Comic Sans MS" panose="030F0702030302020204" pitchFamily="66" charset="0"/>
              </a:rPr>
              <a:t>.</a:t>
            </a:r>
          </a:p>
          <a:p>
            <a:endParaRPr lang="ru-RU" sz="4500" dirty="0">
              <a:latin typeface="Comic Sans MS" panose="030F0702030302020204" pitchFamily="66" charset="0"/>
            </a:endParaRPr>
          </a:p>
          <a:p>
            <a:r>
              <a:rPr lang="ru-RU" sz="4500" dirty="0">
                <a:latin typeface="Comic Sans MS" panose="030F0702030302020204" pitchFamily="66" charset="0"/>
              </a:rPr>
              <a:t>2. Изучить методические рекомендации (</a:t>
            </a:r>
            <a:r>
              <a:rPr lang="ru-RU" sz="4500" dirty="0" err="1">
                <a:latin typeface="Comic Sans MS" panose="030F0702030302020204" pitchFamily="66" charset="0"/>
              </a:rPr>
              <a:t>МОиН</a:t>
            </a:r>
            <a:r>
              <a:rPr lang="ru-RU" sz="4500" dirty="0">
                <a:latin typeface="Comic Sans MS" panose="030F0702030302020204" pitchFamily="66" charset="0"/>
              </a:rPr>
              <a:t> РФ) по разработке технологических карт к современным урокам английского языка</a:t>
            </a:r>
            <a:r>
              <a:rPr lang="ru-RU" sz="4500" dirty="0" smtClean="0">
                <a:latin typeface="Comic Sans MS" panose="030F0702030302020204" pitchFamily="66" charset="0"/>
              </a:rPr>
              <a:t>.</a:t>
            </a:r>
          </a:p>
          <a:p>
            <a:endParaRPr lang="ru-RU" sz="4500" dirty="0">
              <a:latin typeface="Comic Sans MS" panose="030F0702030302020204" pitchFamily="66" charset="0"/>
            </a:endParaRPr>
          </a:p>
          <a:p>
            <a:r>
              <a:rPr lang="ru-RU" sz="4500" dirty="0">
                <a:latin typeface="Comic Sans MS" panose="030F0702030302020204" pitchFamily="66" charset="0"/>
              </a:rPr>
              <a:t>3.Разработать структуру и определить содержание ТК урока английского языка  в 4 классе на тему «</a:t>
            </a:r>
            <a:r>
              <a:rPr lang="ru-RU" sz="4500" dirty="0" err="1">
                <a:latin typeface="Comic Sans MS" panose="030F0702030302020204" pitchFamily="66" charset="0"/>
              </a:rPr>
              <a:t>Seasons</a:t>
            </a:r>
            <a:r>
              <a:rPr lang="ru-RU" sz="4500" dirty="0">
                <a:latin typeface="Comic Sans MS" panose="030F0702030302020204" pitchFamily="66" charset="0"/>
              </a:rPr>
              <a:t> </a:t>
            </a:r>
            <a:r>
              <a:rPr lang="ru-RU" sz="4500" dirty="0" err="1">
                <a:latin typeface="Comic Sans MS" panose="030F0702030302020204" pitchFamily="66" charset="0"/>
              </a:rPr>
              <a:t>and</a:t>
            </a:r>
            <a:r>
              <a:rPr lang="ru-RU" sz="4500" dirty="0">
                <a:latin typeface="Comic Sans MS" panose="030F0702030302020204" pitchFamily="66" charset="0"/>
              </a:rPr>
              <a:t> </a:t>
            </a:r>
            <a:r>
              <a:rPr lang="ru-RU" sz="4500" dirty="0" err="1">
                <a:latin typeface="Comic Sans MS" panose="030F0702030302020204" pitchFamily="66" charset="0"/>
              </a:rPr>
              <a:t>Weather</a:t>
            </a:r>
            <a:r>
              <a:rPr lang="ru-RU" sz="4500" dirty="0">
                <a:latin typeface="Comic Sans MS" panose="030F0702030302020204" pitchFamily="66" charset="0"/>
              </a:rPr>
              <a:t> </a:t>
            </a:r>
            <a:r>
              <a:rPr lang="ru-RU" sz="4500" dirty="0" err="1">
                <a:latin typeface="Comic Sans MS" panose="030F0702030302020204" pitchFamily="66" charset="0"/>
              </a:rPr>
              <a:t>in</a:t>
            </a:r>
            <a:r>
              <a:rPr lang="ru-RU" sz="4500" dirty="0">
                <a:latin typeface="Comic Sans MS" panose="030F0702030302020204" pitchFamily="66" charset="0"/>
              </a:rPr>
              <a:t> </a:t>
            </a:r>
            <a:r>
              <a:rPr lang="ru-RU" sz="4500" dirty="0" err="1">
                <a:latin typeface="Comic Sans MS" panose="030F0702030302020204" pitchFamily="66" charset="0"/>
              </a:rPr>
              <a:t>Russia</a:t>
            </a:r>
            <a:r>
              <a:rPr lang="ru-RU" sz="4500" dirty="0">
                <a:latin typeface="Comic Sans MS" panose="030F0702030302020204" pitchFamily="66" charset="0"/>
              </a:rPr>
              <a:t> </a:t>
            </a:r>
            <a:r>
              <a:rPr lang="ru-RU" sz="4500" dirty="0" err="1">
                <a:latin typeface="Comic Sans MS" panose="030F0702030302020204" pitchFamily="66" charset="0"/>
              </a:rPr>
              <a:t>and</a:t>
            </a:r>
            <a:r>
              <a:rPr lang="ru-RU" sz="4500" dirty="0">
                <a:latin typeface="Comic Sans MS" panose="030F0702030302020204" pitchFamily="66" charset="0"/>
              </a:rPr>
              <a:t> GB» в рамках УМК “</a:t>
            </a:r>
            <a:r>
              <a:rPr lang="ru-RU" sz="4500" dirty="0" err="1">
                <a:latin typeface="Comic Sans MS" panose="030F0702030302020204" pitchFamily="66" charset="0"/>
              </a:rPr>
              <a:t>Enjoy</a:t>
            </a:r>
            <a:r>
              <a:rPr lang="ru-RU" sz="4500" dirty="0">
                <a:latin typeface="Comic Sans MS" panose="030F0702030302020204" pitchFamily="66" charset="0"/>
              </a:rPr>
              <a:t> </a:t>
            </a:r>
            <a:r>
              <a:rPr lang="ru-RU" sz="4500" dirty="0" err="1">
                <a:latin typeface="Comic Sans MS" panose="030F0702030302020204" pitchFamily="66" charset="0"/>
              </a:rPr>
              <a:t>English</a:t>
            </a:r>
            <a:r>
              <a:rPr lang="ru-RU" sz="4500" dirty="0" smtClean="0">
                <a:latin typeface="Comic Sans MS" panose="030F0702030302020204" pitchFamily="66" charset="0"/>
              </a:rPr>
              <a:t>”.</a:t>
            </a:r>
          </a:p>
          <a:p>
            <a:endParaRPr lang="ru-RU" sz="4500" dirty="0">
              <a:latin typeface="Comic Sans MS" panose="030F0702030302020204" pitchFamily="66" charset="0"/>
            </a:endParaRPr>
          </a:p>
          <a:p>
            <a:r>
              <a:rPr lang="ru-RU" sz="4500" dirty="0">
                <a:latin typeface="Comic Sans MS" panose="030F0702030302020204" pitchFamily="66" charset="0"/>
              </a:rPr>
              <a:t>4. Провести урок с использованием разработанных материалов и оценить их эффективность для достижения личностных, предметных и </a:t>
            </a:r>
            <a:r>
              <a:rPr lang="ru-RU" sz="4500" dirty="0" err="1">
                <a:latin typeface="Comic Sans MS" panose="030F0702030302020204" pitchFamily="66" charset="0"/>
              </a:rPr>
              <a:t>метапредметных</a:t>
            </a:r>
            <a:r>
              <a:rPr lang="ru-RU" sz="4500" dirty="0">
                <a:latin typeface="Comic Sans MS" panose="030F0702030302020204" pitchFamily="66" charset="0"/>
              </a:rPr>
              <a:t> результатов обучения.</a:t>
            </a:r>
          </a:p>
          <a:p>
            <a:endParaRPr lang="ru-RU" dirty="0">
              <a:latin typeface="Comic Sans MS" panose="030F0702030302020204" pitchFamily="66" charset="0"/>
            </a:endParaRPr>
          </a:p>
        </p:txBody>
      </p:sp>
    </p:spTree>
    <p:extLst>
      <p:ext uri="{BB962C8B-B14F-4D97-AF65-F5344CB8AC3E}">
        <p14:creationId xmlns:p14="http://schemas.microsoft.com/office/powerpoint/2010/main" xmlns="" val="9454854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w="38100"/>
        </p:spPr>
        <p:style>
          <a:lnRef idx="2">
            <a:schemeClr val="accent3">
              <a:shade val="50000"/>
            </a:schemeClr>
          </a:lnRef>
          <a:fillRef idx="1">
            <a:schemeClr val="accent3"/>
          </a:fillRef>
          <a:effectRef idx="0">
            <a:schemeClr val="accent3"/>
          </a:effectRef>
          <a:fontRef idx="minor">
            <a:schemeClr val="lt1"/>
          </a:fontRef>
        </p:style>
        <p:txBody>
          <a:bodyPr/>
          <a:lstStyle/>
          <a:p>
            <a:r>
              <a:rPr lang="ru-RU" dirty="0" smtClean="0">
                <a:latin typeface="Comic Sans MS" panose="030F0702030302020204" pitchFamily="66" charset="0"/>
              </a:rPr>
              <a:t>Проектное решение</a:t>
            </a:r>
            <a:endParaRPr lang="ru-RU" dirty="0">
              <a:latin typeface="Comic Sans MS" panose="030F0702030302020204" pitchFamily="66" charset="0"/>
            </a:endParaRPr>
          </a:p>
        </p:txBody>
      </p:sp>
      <p:sp>
        <p:nvSpPr>
          <p:cNvPr id="3" name="Объект 2"/>
          <p:cNvSpPr>
            <a:spLocks noGrp="1"/>
          </p:cNvSpPr>
          <p:nvPr>
            <p:ph idx="1"/>
          </p:nvPr>
        </p:nvSpPr>
        <p:spPr/>
        <p:txBody>
          <a:bodyPr>
            <a:normAutofit fontScale="92500" lnSpcReduction="10000"/>
          </a:bodyPr>
          <a:lstStyle/>
          <a:p>
            <a:pPr marL="0" indent="0">
              <a:buNone/>
            </a:pPr>
            <a:r>
              <a:rPr lang="ru-RU" dirty="0" smtClean="0">
                <a:latin typeface="Comic Sans MS" panose="030F0702030302020204" pitchFamily="66" charset="0"/>
              </a:rPr>
              <a:t>Ориентация на результат возможна при четком конструировании урока от цели до самой деятельности учащихся. Этому способствует составление технологической карты. В данной работе предпринята попытка разработать технологическую карту </a:t>
            </a:r>
            <a:r>
              <a:rPr lang="ru-RU" dirty="0">
                <a:latin typeface="Comic Sans MS" panose="030F0702030302020204" pitchFamily="66" charset="0"/>
              </a:rPr>
              <a:t>урока английского языка по теме “</a:t>
            </a:r>
            <a:r>
              <a:rPr lang="en-US" dirty="0">
                <a:latin typeface="Comic Sans MS" panose="030F0702030302020204" pitchFamily="66" charset="0"/>
              </a:rPr>
              <a:t>Seasons and Weather in Russia and Great Britain” </a:t>
            </a:r>
            <a:r>
              <a:rPr lang="ru-RU" dirty="0">
                <a:latin typeface="Comic Sans MS" panose="030F0702030302020204" pitchFamily="66" charset="0"/>
              </a:rPr>
              <a:t>в 4-м классе по УМК «</a:t>
            </a:r>
            <a:r>
              <a:rPr lang="en-US" dirty="0">
                <a:latin typeface="Comic Sans MS" panose="030F0702030302020204" pitchFamily="66" charset="0"/>
              </a:rPr>
              <a:t>Enjoy English»</a:t>
            </a:r>
          </a:p>
          <a:p>
            <a:pPr marL="0" indent="0">
              <a:buNone/>
            </a:pPr>
            <a:endParaRPr lang="ru-RU" dirty="0">
              <a:latin typeface="Comic Sans MS" panose="030F0702030302020204" pitchFamily="66" charset="0"/>
            </a:endParaRPr>
          </a:p>
        </p:txBody>
      </p:sp>
      <p:sp>
        <p:nvSpPr>
          <p:cNvPr id="4" name="Прямоугольник 3"/>
          <p:cNvSpPr/>
          <p:nvPr/>
        </p:nvSpPr>
        <p:spPr>
          <a:xfrm>
            <a:off x="2286000" y="2274838"/>
            <a:ext cx="4572000" cy="369332"/>
          </a:xfrm>
          <a:prstGeom prst="rect">
            <a:avLst/>
          </a:prstGeom>
        </p:spPr>
        <p:txBody>
          <a:bodyPr>
            <a:spAutoFit/>
          </a:bodyPr>
          <a:lstStyle/>
          <a:p>
            <a:r>
              <a:rPr lang="ru-RU" dirty="0" smtClean="0"/>
              <a:t> </a:t>
            </a:r>
            <a:endParaRPr lang="ru-RU" dirty="0"/>
          </a:p>
        </p:txBody>
      </p:sp>
    </p:spTree>
    <p:extLst>
      <p:ext uri="{BB962C8B-B14F-4D97-AF65-F5344CB8AC3E}">
        <p14:creationId xmlns:p14="http://schemas.microsoft.com/office/powerpoint/2010/main" xmlns="" val="30198965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2263" y="0"/>
            <a:ext cx="8497887" cy="6827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9487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260648"/>
            <a:ext cx="8928992" cy="6480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783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01006"/>
          </a:xfrm>
          <a:ln w="38100"/>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ru-RU" sz="2000" dirty="0">
                <a:latin typeface="Comic Sans MS" panose="030F0702030302020204" pitchFamily="66" charset="0"/>
              </a:rPr>
              <a:t>Технологическая карта урока английского языка в 4 классе</a:t>
            </a:r>
            <a:br>
              <a:rPr lang="ru-RU" sz="2000" dirty="0">
                <a:latin typeface="Comic Sans MS" panose="030F0702030302020204" pitchFamily="66" charset="0"/>
              </a:rPr>
            </a:br>
            <a:r>
              <a:rPr lang="ru-RU" sz="2000" dirty="0">
                <a:latin typeface="Comic Sans MS" panose="030F0702030302020204" pitchFamily="66" charset="0"/>
              </a:rPr>
              <a:t>по теме “</a:t>
            </a:r>
            <a:r>
              <a:rPr lang="ru-RU" sz="2000" dirty="0" err="1">
                <a:latin typeface="Comic Sans MS" panose="030F0702030302020204" pitchFamily="66" charset="0"/>
              </a:rPr>
              <a:t>Seasons</a:t>
            </a:r>
            <a:r>
              <a:rPr lang="ru-RU" sz="2000" dirty="0">
                <a:latin typeface="Comic Sans MS" panose="030F0702030302020204" pitchFamily="66" charset="0"/>
              </a:rPr>
              <a:t> </a:t>
            </a:r>
            <a:r>
              <a:rPr lang="ru-RU" sz="2000" dirty="0" err="1">
                <a:latin typeface="Comic Sans MS" panose="030F0702030302020204" pitchFamily="66" charset="0"/>
              </a:rPr>
              <a:t>and</a:t>
            </a:r>
            <a:r>
              <a:rPr lang="ru-RU" sz="2000" dirty="0">
                <a:latin typeface="Comic Sans MS" panose="030F0702030302020204" pitchFamily="66" charset="0"/>
              </a:rPr>
              <a:t> </a:t>
            </a:r>
            <a:r>
              <a:rPr lang="ru-RU" sz="2000" dirty="0" err="1">
                <a:latin typeface="Comic Sans MS" panose="030F0702030302020204" pitchFamily="66" charset="0"/>
              </a:rPr>
              <a:t>Weather</a:t>
            </a:r>
            <a:r>
              <a:rPr lang="ru-RU" sz="2000" dirty="0">
                <a:latin typeface="Comic Sans MS" panose="030F0702030302020204" pitchFamily="66" charset="0"/>
              </a:rPr>
              <a:t> </a:t>
            </a:r>
            <a:r>
              <a:rPr lang="ru-RU" sz="2000" dirty="0" err="1">
                <a:latin typeface="Comic Sans MS" panose="030F0702030302020204" pitchFamily="66" charset="0"/>
              </a:rPr>
              <a:t>in</a:t>
            </a:r>
            <a:r>
              <a:rPr lang="ru-RU" sz="2000" dirty="0">
                <a:latin typeface="Comic Sans MS" panose="030F0702030302020204" pitchFamily="66" charset="0"/>
              </a:rPr>
              <a:t> </a:t>
            </a:r>
            <a:r>
              <a:rPr lang="ru-RU" sz="2000" dirty="0" err="1">
                <a:latin typeface="Comic Sans MS" panose="030F0702030302020204" pitchFamily="66" charset="0"/>
              </a:rPr>
              <a:t>Russia</a:t>
            </a:r>
            <a:r>
              <a:rPr lang="ru-RU" sz="2000" dirty="0">
                <a:latin typeface="Comic Sans MS" panose="030F0702030302020204" pitchFamily="66" charset="0"/>
              </a:rPr>
              <a:t> </a:t>
            </a:r>
            <a:r>
              <a:rPr lang="ru-RU" sz="2000" dirty="0" err="1">
                <a:latin typeface="Comic Sans MS" panose="030F0702030302020204" pitchFamily="66" charset="0"/>
              </a:rPr>
              <a:t>and</a:t>
            </a:r>
            <a:r>
              <a:rPr lang="ru-RU" sz="2000" dirty="0">
                <a:latin typeface="Comic Sans MS" panose="030F0702030302020204" pitchFamily="66" charset="0"/>
              </a:rPr>
              <a:t> GB</a:t>
            </a:r>
            <a:r>
              <a:rPr lang="ru-RU" sz="2000" dirty="0" smtClean="0">
                <a:latin typeface="Comic Sans MS" panose="030F0702030302020204" pitchFamily="66" charset="0"/>
              </a:rPr>
              <a:t>”</a:t>
            </a:r>
            <a:r>
              <a:rPr lang="ru-RU" sz="2000" dirty="0">
                <a:latin typeface="Comic Sans MS" panose="030F0702030302020204" pitchFamily="66" charset="0"/>
              </a:rPr>
              <a:t/>
            </a:r>
            <a:br>
              <a:rPr lang="ru-RU" sz="2000" dirty="0">
                <a:latin typeface="Comic Sans MS" panose="030F0702030302020204" pitchFamily="66" charset="0"/>
              </a:rPr>
            </a:br>
            <a:r>
              <a:rPr lang="ru-RU" sz="2000" dirty="0">
                <a:latin typeface="Comic Sans MS" panose="030F0702030302020204" pitchFamily="66" charset="0"/>
              </a:rPr>
              <a:t>с опорой на требования ФГОС.</a:t>
            </a:r>
            <a:br>
              <a:rPr lang="ru-RU" sz="2000" dirty="0">
                <a:latin typeface="Comic Sans MS" panose="030F0702030302020204" pitchFamily="66" charset="0"/>
              </a:rPr>
            </a:br>
            <a:endParaRPr lang="ru-RU" sz="2000" dirty="0">
              <a:latin typeface="Comic Sans MS" panose="030F0702030302020204" pitchFamily="66" charset="0"/>
            </a:endParaRPr>
          </a:p>
        </p:txBody>
      </p:sp>
      <p:sp>
        <p:nvSpPr>
          <p:cNvPr id="3" name="Объект 2"/>
          <p:cNvSpPr>
            <a:spLocks noGrp="1"/>
          </p:cNvSpPr>
          <p:nvPr>
            <p:ph idx="1"/>
          </p:nvPr>
        </p:nvSpPr>
        <p:spPr>
          <a:xfrm>
            <a:off x="457200" y="1600200"/>
            <a:ext cx="8229600" cy="4525963"/>
          </a:xfrm>
        </p:spPr>
        <p:txBody>
          <a:bodyPr>
            <a:normAutofit fontScale="62500" lnSpcReduction="20000"/>
          </a:bodyPr>
          <a:lstStyle/>
          <a:p>
            <a:pPr marL="0" indent="0" algn="just">
              <a:buNone/>
            </a:pPr>
            <a:r>
              <a:rPr lang="ru-RU" sz="1900" u="sng" dirty="0">
                <a:latin typeface="Comic Sans MS" panose="030F0702030302020204" pitchFamily="66" charset="0"/>
              </a:rPr>
              <a:t>Тип урока</a:t>
            </a:r>
            <a:r>
              <a:rPr lang="ru-RU" sz="1900" dirty="0">
                <a:latin typeface="Comic Sans MS" panose="030F0702030302020204" pitchFamily="66" charset="0"/>
              </a:rPr>
              <a:t>: </a:t>
            </a:r>
            <a:endParaRPr lang="ru-RU" sz="1900" dirty="0" smtClean="0">
              <a:latin typeface="Comic Sans MS" panose="030F0702030302020204" pitchFamily="66" charset="0"/>
            </a:endParaRPr>
          </a:p>
          <a:p>
            <a:pPr marL="0" indent="0" algn="just">
              <a:buNone/>
            </a:pPr>
            <a:r>
              <a:rPr lang="ru-RU" sz="1900" dirty="0" smtClean="0">
                <a:latin typeface="Comic Sans MS" panose="030F0702030302020204" pitchFamily="66" charset="0"/>
              </a:rPr>
              <a:t>Урока </a:t>
            </a:r>
            <a:r>
              <a:rPr lang="ru-RU" sz="1900" dirty="0">
                <a:latin typeface="Comic Sans MS" panose="030F0702030302020204" pitchFamily="66" charset="0"/>
              </a:rPr>
              <a:t>открытия новых знаний</a:t>
            </a:r>
            <a:r>
              <a:rPr lang="ru-RU" sz="1900" dirty="0" smtClean="0">
                <a:latin typeface="Comic Sans MS" panose="030F0702030302020204" pitchFamily="66" charset="0"/>
              </a:rPr>
              <a:t>.</a:t>
            </a:r>
          </a:p>
          <a:p>
            <a:pPr marL="0" indent="0" algn="just">
              <a:buNone/>
            </a:pPr>
            <a:r>
              <a:rPr lang="ru-RU" sz="1900" u="sng" dirty="0">
                <a:latin typeface="Comic Sans MS" panose="030F0702030302020204" pitchFamily="66" charset="0"/>
              </a:rPr>
              <a:t>Цель урока</a:t>
            </a:r>
            <a:r>
              <a:rPr lang="ru-RU" sz="1900" dirty="0">
                <a:latin typeface="Comic Sans MS" panose="030F0702030302020204" pitchFamily="66" charset="0"/>
              </a:rPr>
              <a:t>: </a:t>
            </a:r>
            <a:r>
              <a:rPr lang="ru-RU" sz="1900" dirty="0" smtClean="0">
                <a:latin typeface="Comic Sans MS" panose="030F0702030302020204" pitchFamily="66" charset="0"/>
              </a:rPr>
              <a:t>развивать </a:t>
            </a:r>
            <a:r>
              <a:rPr lang="ru-RU" sz="1900" dirty="0">
                <a:latin typeface="Comic Sans MS" panose="030F0702030302020204" pitchFamily="66" charset="0"/>
              </a:rPr>
              <a:t>лексические навыки по теме «</a:t>
            </a:r>
            <a:r>
              <a:rPr lang="ru-RU" sz="1900" dirty="0" err="1">
                <a:latin typeface="Comic Sans MS" panose="030F0702030302020204" pitchFamily="66" charset="0"/>
              </a:rPr>
              <a:t>Seasons</a:t>
            </a:r>
            <a:r>
              <a:rPr lang="ru-RU" sz="1900" dirty="0">
                <a:latin typeface="Comic Sans MS" panose="030F0702030302020204" pitchFamily="66" charset="0"/>
              </a:rPr>
              <a:t> </a:t>
            </a:r>
            <a:r>
              <a:rPr lang="ru-RU" sz="1900" dirty="0" err="1">
                <a:latin typeface="Comic Sans MS" panose="030F0702030302020204" pitchFamily="66" charset="0"/>
              </a:rPr>
              <a:t>and</a:t>
            </a:r>
            <a:r>
              <a:rPr lang="ru-RU" sz="1900" dirty="0">
                <a:latin typeface="Comic Sans MS" panose="030F0702030302020204" pitchFamily="66" charset="0"/>
              </a:rPr>
              <a:t> </a:t>
            </a:r>
            <a:r>
              <a:rPr lang="ru-RU" sz="1900" dirty="0" err="1">
                <a:latin typeface="Comic Sans MS" panose="030F0702030302020204" pitchFamily="66" charset="0"/>
              </a:rPr>
              <a:t>weather</a:t>
            </a:r>
            <a:r>
              <a:rPr lang="ru-RU" sz="1900" dirty="0" smtClean="0">
                <a:latin typeface="Comic Sans MS" panose="030F0702030302020204" pitchFamily="66" charset="0"/>
              </a:rPr>
              <a:t>».</a:t>
            </a:r>
          </a:p>
          <a:p>
            <a:pPr marL="0" indent="0" algn="just">
              <a:buNone/>
            </a:pPr>
            <a:r>
              <a:rPr lang="ru-RU" sz="1900" u="sng" dirty="0">
                <a:latin typeface="Comic Sans MS" panose="030F0702030302020204" pitchFamily="66" charset="0"/>
              </a:rPr>
              <a:t>Задачи урока</a:t>
            </a:r>
            <a:r>
              <a:rPr lang="ru-RU" sz="1900" dirty="0">
                <a:latin typeface="Comic Sans MS" panose="030F0702030302020204" pitchFamily="66" charset="0"/>
              </a:rPr>
              <a:t>: </a:t>
            </a:r>
          </a:p>
          <a:p>
            <a:pPr marL="0" indent="0" algn="just">
              <a:buNone/>
            </a:pPr>
            <a:r>
              <a:rPr lang="ru-RU" sz="1900" dirty="0">
                <a:latin typeface="Comic Sans MS" panose="030F0702030302020204" pitchFamily="66" charset="0"/>
              </a:rPr>
              <a:t>1.Образовательные</a:t>
            </a:r>
            <a:r>
              <a:rPr lang="ru-RU" sz="1900" dirty="0" smtClean="0">
                <a:latin typeface="Comic Sans MS" panose="030F0702030302020204" pitchFamily="66" charset="0"/>
              </a:rPr>
              <a:t>: научить понимать на слух, читать и говорить о погоде и временах года, </a:t>
            </a:r>
          </a:p>
          <a:p>
            <a:pPr marL="0" indent="0" algn="just">
              <a:buNone/>
            </a:pPr>
            <a:r>
              <a:rPr lang="ru-RU" sz="1900" smtClean="0">
                <a:latin typeface="Comic Sans MS" panose="030F0702030302020204" pitchFamily="66" charset="0"/>
              </a:rPr>
              <a:t>выявить </a:t>
            </a:r>
            <a:r>
              <a:rPr lang="ru-RU" sz="1900" dirty="0" smtClean="0">
                <a:latin typeface="Comic Sans MS" panose="030F0702030302020204" pitchFamily="66" charset="0"/>
              </a:rPr>
              <a:t>различия в погодных условиях России и Британии, отразить изученную информацию в проектной работе </a:t>
            </a:r>
            <a:r>
              <a:rPr lang="ru-RU" sz="1900" smtClean="0">
                <a:latin typeface="Comic Sans MS" panose="030F0702030302020204" pitchFamily="66" charset="0"/>
              </a:rPr>
              <a:t>по теме,</a:t>
            </a:r>
            <a:endParaRPr lang="ru-RU" sz="1900" dirty="0">
              <a:latin typeface="Comic Sans MS" panose="030F0702030302020204" pitchFamily="66" charset="0"/>
            </a:endParaRPr>
          </a:p>
          <a:p>
            <a:pPr marL="0" indent="0" algn="just">
              <a:buNone/>
            </a:pPr>
            <a:r>
              <a:rPr lang="ru-RU" sz="1900" dirty="0">
                <a:latin typeface="Comic Sans MS" panose="030F0702030302020204" pitchFamily="66" charset="0"/>
              </a:rPr>
              <a:t>повторить звуки и буквы на основе новых слов;</a:t>
            </a:r>
          </a:p>
          <a:p>
            <a:pPr marL="0" indent="0" algn="just">
              <a:buNone/>
            </a:pPr>
            <a:r>
              <a:rPr lang="ru-RU" sz="1900" dirty="0">
                <a:latin typeface="Comic Sans MS" panose="030F0702030302020204" pitchFamily="66" charset="0"/>
              </a:rPr>
              <a:t>ввести и активизировать употребление лексических единиц по теме «Времена года и погода» в речи;</a:t>
            </a:r>
          </a:p>
          <a:p>
            <a:pPr marL="0" indent="0" algn="just">
              <a:buNone/>
            </a:pPr>
            <a:r>
              <a:rPr lang="ru-RU" sz="1900" dirty="0">
                <a:latin typeface="Comic Sans MS" panose="030F0702030302020204" pitchFamily="66" charset="0"/>
              </a:rPr>
              <a:t>научить осознанно строить речевые высказывания по теме «</a:t>
            </a:r>
            <a:r>
              <a:rPr lang="ru-RU" sz="1900" dirty="0" err="1">
                <a:latin typeface="Comic Sans MS" panose="030F0702030302020204" pitchFamily="66" charset="0"/>
              </a:rPr>
              <a:t>It</a:t>
            </a:r>
            <a:r>
              <a:rPr lang="ru-RU" sz="1900" dirty="0">
                <a:latin typeface="Comic Sans MS" panose="030F0702030302020204" pitchFamily="66" charset="0"/>
              </a:rPr>
              <a:t> </a:t>
            </a:r>
            <a:r>
              <a:rPr lang="ru-RU" sz="1900" dirty="0" err="1">
                <a:latin typeface="Comic Sans MS" panose="030F0702030302020204" pitchFamily="66" charset="0"/>
              </a:rPr>
              <a:t>is</a:t>
            </a:r>
            <a:r>
              <a:rPr lang="ru-RU" sz="1900" dirty="0">
                <a:latin typeface="Comic Sans MS" panose="030F0702030302020204" pitchFamily="66" charset="0"/>
              </a:rPr>
              <a:t> </a:t>
            </a:r>
            <a:r>
              <a:rPr lang="ru-RU" sz="1900" dirty="0" err="1">
                <a:latin typeface="Comic Sans MS" panose="030F0702030302020204" pitchFamily="66" charset="0"/>
              </a:rPr>
              <a:t>hot</a:t>
            </a:r>
            <a:r>
              <a:rPr lang="ru-RU" sz="1900" dirty="0">
                <a:latin typeface="Comic Sans MS" panose="030F0702030302020204" pitchFamily="66" charset="0"/>
              </a:rPr>
              <a:t>. </a:t>
            </a:r>
            <a:r>
              <a:rPr lang="ru-RU" sz="1900" dirty="0" err="1">
                <a:latin typeface="Comic Sans MS" panose="030F0702030302020204" pitchFamily="66" charset="0"/>
              </a:rPr>
              <a:t>It</a:t>
            </a:r>
            <a:r>
              <a:rPr lang="ru-RU" sz="1900" dirty="0">
                <a:latin typeface="Comic Sans MS" panose="030F0702030302020204" pitchFamily="66" charset="0"/>
              </a:rPr>
              <a:t> </a:t>
            </a:r>
            <a:r>
              <a:rPr lang="ru-RU" sz="1900" dirty="0" err="1">
                <a:latin typeface="Comic Sans MS" panose="030F0702030302020204" pitchFamily="66" charset="0"/>
              </a:rPr>
              <a:t>is</a:t>
            </a:r>
            <a:r>
              <a:rPr lang="ru-RU" sz="1900" dirty="0">
                <a:latin typeface="Comic Sans MS" panose="030F0702030302020204" pitchFamily="66" charset="0"/>
              </a:rPr>
              <a:t> </a:t>
            </a:r>
            <a:r>
              <a:rPr lang="ru-RU" sz="1900" dirty="0" err="1">
                <a:latin typeface="Comic Sans MS" panose="030F0702030302020204" pitchFamily="66" charset="0"/>
              </a:rPr>
              <a:t>cold</a:t>
            </a:r>
            <a:r>
              <a:rPr lang="ru-RU" sz="1900" dirty="0">
                <a:latin typeface="Comic Sans MS" panose="030F0702030302020204" pitchFamily="66" charset="0"/>
              </a:rPr>
              <a:t>.”…;</a:t>
            </a:r>
          </a:p>
          <a:p>
            <a:pPr marL="0" indent="0" algn="just">
              <a:buNone/>
            </a:pPr>
            <a:r>
              <a:rPr lang="ru-RU" sz="1900" dirty="0">
                <a:latin typeface="Comic Sans MS" panose="030F0702030302020204" pitchFamily="66" charset="0"/>
              </a:rPr>
              <a:t>научить читать и понимать текст, содержащий новую лексику, находя различия и отвечая на вопрос;</a:t>
            </a:r>
          </a:p>
          <a:p>
            <a:pPr marL="0" indent="0" algn="just">
              <a:buNone/>
            </a:pPr>
            <a:r>
              <a:rPr lang="ru-RU" sz="1900" dirty="0">
                <a:latin typeface="Comic Sans MS" panose="030F0702030302020204" pitchFamily="66" charset="0"/>
              </a:rPr>
              <a:t>научить учащихся построению рассказа о погоде на основе техники «</a:t>
            </a:r>
            <a:r>
              <a:rPr lang="ru-RU" sz="1900" dirty="0" err="1">
                <a:latin typeface="Comic Sans MS" panose="030F0702030302020204" pitchFamily="66" charset="0"/>
              </a:rPr>
              <a:t>синквейн</a:t>
            </a:r>
            <a:r>
              <a:rPr lang="ru-RU" sz="1900" dirty="0">
                <a:latin typeface="Comic Sans MS" panose="030F0702030302020204" pitchFamily="66" charset="0"/>
              </a:rPr>
              <a:t>»;</a:t>
            </a:r>
          </a:p>
          <a:p>
            <a:pPr marL="0" indent="0" algn="just">
              <a:buNone/>
            </a:pPr>
            <a:r>
              <a:rPr lang="ru-RU" sz="1900" dirty="0">
                <a:latin typeface="Comic Sans MS" panose="030F0702030302020204" pitchFamily="66" charset="0"/>
              </a:rPr>
              <a:t>ознакомить учащихся с особенностями погоды в Британии.</a:t>
            </a:r>
          </a:p>
          <a:p>
            <a:pPr marL="0" indent="0" algn="just">
              <a:buNone/>
            </a:pPr>
            <a:r>
              <a:rPr lang="ru-RU" sz="1900" dirty="0">
                <a:latin typeface="Comic Sans MS" panose="030F0702030302020204" pitchFamily="66" charset="0"/>
              </a:rPr>
              <a:t>2. Развивающие:</a:t>
            </a:r>
          </a:p>
          <a:p>
            <a:pPr marL="0" indent="0" algn="just">
              <a:buNone/>
            </a:pPr>
            <a:r>
              <a:rPr lang="ru-RU" sz="1900" dirty="0">
                <a:latin typeface="Comic Sans MS" panose="030F0702030302020204" pitchFamily="66" charset="0"/>
              </a:rPr>
              <a:t>развивать логическую догадку и логическое мышление;</a:t>
            </a:r>
          </a:p>
          <a:p>
            <a:pPr marL="0" indent="0" algn="just">
              <a:buNone/>
            </a:pPr>
            <a:r>
              <a:rPr lang="ru-RU" sz="1900" dirty="0">
                <a:latin typeface="Comic Sans MS" panose="030F0702030302020204" pitchFamily="66" charset="0"/>
              </a:rPr>
              <a:t>развивать умение подбирать материалы и осуществлять проектную деятельность;</a:t>
            </a:r>
          </a:p>
          <a:p>
            <a:pPr marL="0" indent="0" algn="just">
              <a:buNone/>
            </a:pPr>
            <a:r>
              <a:rPr lang="ru-RU" sz="1900" dirty="0">
                <a:latin typeface="Comic Sans MS" panose="030F0702030302020204" pitchFamily="66" charset="0"/>
              </a:rPr>
              <a:t>развивать умение извлекать из текста необходимую информацию;</a:t>
            </a:r>
          </a:p>
          <a:p>
            <a:pPr marL="0" indent="0" algn="just">
              <a:buNone/>
            </a:pPr>
            <a:r>
              <a:rPr lang="ru-RU" sz="1900" dirty="0">
                <a:latin typeface="Comic Sans MS" panose="030F0702030302020204" pitchFamily="66" charset="0"/>
              </a:rPr>
              <a:t>развивать навыки диалогической речи на примере диалога по теме;</a:t>
            </a:r>
          </a:p>
          <a:p>
            <a:pPr marL="0" indent="0" algn="just">
              <a:buNone/>
            </a:pPr>
            <a:r>
              <a:rPr lang="ru-RU" sz="1900" dirty="0">
                <a:latin typeface="Comic Sans MS" panose="030F0702030302020204" pitchFamily="66" charset="0"/>
              </a:rPr>
              <a:t>развивать внимание, смекалку, память, мышление.</a:t>
            </a:r>
          </a:p>
          <a:p>
            <a:pPr marL="0" indent="0" algn="just">
              <a:buNone/>
            </a:pPr>
            <a:r>
              <a:rPr lang="ru-RU" sz="1900" dirty="0">
                <a:latin typeface="Comic Sans MS" panose="030F0702030302020204" pitchFamily="66" charset="0"/>
              </a:rPr>
              <a:t>3. Воспитательные:</a:t>
            </a:r>
          </a:p>
          <a:p>
            <a:pPr marL="0" indent="0" algn="just">
              <a:buNone/>
            </a:pPr>
            <a:r>
              <a:rPr lang="ru-RU" sz="1900" dirty="0">
                <a:latin typeface="Comic Sans MS" panose="030F0702030302020204" pitchFamily="66" charset="0"/>
              </a:rPr>
              <a:t>мотивировать учащихся к учебной деятельности по теме;</a:t>
            </a:r>
          </a:p>
          <a:p>
            <a:pPr marL="0" indent="0" algn="just">
              <a:buNone/>
            </a:pPr>
            <a:r>
              <a:rPr lang="ru-RU" sz="1900" dirty="0">
                <a:latin typeface="Comic Sans MS" panose="030F0702030302020204" pitchFamily="66" charset="0"/>
              </a:rPr>
              <a:t>научить работать в коллективе и индивидуально;</a:t>
            </a:r>
          </a:p>
          <a:p>
            <a:pPr marL="0" indent="0" algn="just">
              <a:buNone/>
            </a:pPr>
            <a:r>
              <a:rPr lang="ru-RU" sz="1900" dirty="0">
                <a:latin typeface="Comic Sans MS" panose="030F0702030302020204" pitchFamily="66" charset="0"/>
              </a:rPr>
              <a:t>формировать навыки самостоятельной работы, самоконтроля и взаимоконтроля;</a:t>
            </a:r>
          </a:p>
          <a:p>
            <a:pPr marL="0" indent="0" algn="just">
              <a:buNone/>
            </a:pPr>
            <a:r>
              <a:rPr lang="ru-RU" sz="1900" dirty="0">
                <a:latin typeface="Comic Sans MS" panose="030F0702030302020204" pitchFamily="66" charset="0"/>
              </a:rPr>
              <a:t>воспитывать толерантность к иноязычной культуре.</a:t>
            </a:r>
          </a:p>
          <a:p>
            <a:pPr marL="0" indent="0" algn="just">
              <a:buNone/>
            </a:pPr>
            <a:endParaRPr lang="ru-RU" sz="1800" dirty="0">
              <a:latin typeface="Comic Sans MS" panose="030F0702030302020204" pitchFamily="66" charset="0"/>
            </a:endParaRPr>
          </a:p>
        </p:txBody>
      </p:sp>
    </p:spTree>
    <p:extLst>
      <p:ext uri="{BB962C8B-B14F-4D97-AF65-F5344CB8AC3E}">
        <p14:creationId xmlns:p14="http://schemas.microsoft.com/office/powerpoint/2010/main" xmlns="" val="417226194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w="38100"/>
        </p:spPr>
        <p:style>
          <a:lnRef idx="2">
            <a:schemeClr val="accent3">
              <a:shade val="50000"/>
            </a:schemeClr>
          </a:lnRef>
          <a:fillRef idx="1">
            <a:schemeClr val="accent3"/>
          </a:fillRef>
          <a:effectRef idx="0">
            <a:schemeClr val="accent3"/>
          </a:effectRef>
          <a:fontRef idx="minor">
            <a:schemeClr val="lt1"/>
          </a:fontRef>
        </p:style>
        <p:txBody>
          <a:bodyPr/>
          <a:lstStyle/>
          <a:p>
            <a:r>
              <a:rPr lang="ru-RU" dirty="0" smtClean="0">
                <a:latin typeface="Comic Sans MS" panose="030F0702030302020204" pitchFamily="66" charset="0"/>
              </a:rPr>
              <a:t>Планируемые результаты</a:t>
            </a:r>
            <a:endParaRPr lang="ru-RU" dirty="0">
              <a:latin typeface="Comic Sans MS" panose="030F0702030302020204" pitchFamily="66"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4133565593"/>
              </p:ext>
            </p:extLst>
          </p:nvPr>
        </p:nvGraphicFramePr>
        <p:xfrm>
          <a:off x="395536" y="1556791"/>
          <a:ext cx="8229600" cy="5212080"/>
        </p:xfrm>
        <a:graphic>
          <a:graphicData uri="http://schemas.openxmlformats.org/drawingml/2006/table">
            <a:tbl>
              <a:tblPr firstRow="1" bandRow="1">
                <a:tableStyleId>{5C22544A-7EE6-4342-B048-85BDC9FD1C3A}</a:tableStyleId>
              </a:tblPr>
              <a:tblGrid>
                <a:gridCol w="2743200"/>
                <a:gridCol w="2743200"/>
                <a:gridCol w="2743200"/>
              </a:tblGrid>
              <a:tr h="348745">
                <a:tc>
                  <a:txBody>
                    <a:bodyPr/>
                    <a:lstStyle/>
                    <a:p>
                      <a:pPr algn="ctr"/>
                      <a:r>
                        <a:rPr lang="ru-RU" dirty="0" smtClean="0">
                          <a:latin typeface="Comic Sans MS" panose="030F0702030302020204" pitchFamily="66" charset="0"/>
                        </a:rPr>
                        <a:t>Предметные</a:t>
                      </a:r>
                      <a:endParaRPr lang="ru-RU" dirty="0">
                        <a:latin typeface="Comic Sans MS" panose="030F0702030302020204" pitchFamily="66" charset="0"/>
                      </a:endParaRPr>
                    </a:p>
                  </a:txBody>
                  <a:tcPr/>
                </a:tc>
                <a:tc>
                  <a:txBody>
                    <a:bodyPr/>
                    <a:lstStyle/>
                    <a:p>
                      <a:pPr algn="ctr"/>
                      <a:r>
                        <a:rPr lang="ru-RU" dirty="0" err="1" smtClean="0">
                          <a:latin typeface="Comic Sans MS" panose="030F0702030302020204" pitchFamily="66" charset="0"/>
                        </a:rPr>
                        <a:t>Метапредметные</a:t>
                      </a:r>
                      <a:r>
                        <a:rPr lang="ru-RU" dirty="0" smtClean="0">
                          <a:latin typeface="Comic Sans MS" panose="030F0702030302020204" pitchFamily="66" charset="0"/>
                        </a:rPr>
                        <a:t> </a:t>
                      </a:r>
                      <a:endParaRPr lang="ru-RU" dirty="0">
                        <a:latin typeface="Comic Sans MS" panose="030F0702030302020204" pitchFamily="66" charset="0"/>
                      </a:endParaRPr>
                    </a:p>
                  </a:txBody>
                  <a:tcPr/>
                </a:tc>
                <a:tc>
                  <a:txBody>
                    <a:bodyPr/>
                    <a:lstStyle/>
                    <a:p>
                      <a:pPr algn="ctr"/>
                      <a:r>
                        <a:rPr lang="ru-RU" dirty="0" smtClean="0">
                          <a:latin typeface="Comic Sans MS" panose="030F0702030302020204" pitchFamily="66" charset="0"/>
                        </a:rPr>
                        <a:t>Личностные</a:t>
                      </a:r>
                      <a:endParaRPr lang="ru-RU" dirty="0">
                        <a:latin typeface="Comic Sans MS" panose="030F0702030302020204" pitchFamily="66" charset="0"/>
                      </a:endParaRPr>
                    </a:p>
                  </a:txBody>
                  <a:tcPr/>
                </a:tc>
              </a:tr>
              <a:tr h="4763824">
                <a:tc>
                  <a:txBody>
                    <a:bodyPr/>
                    <a:lstStyle/>
                    <a:p>
                      <a:pPr algn="just"/>
                      <a:r>
                        <a:rPr lang="ru-RU" sz="1300" dirty="0" smtClean="0"/>
                        <a:t>1.Совершенствовать навыки изучающего чтения и говорения с использованием опоры.</a:t>
                      </a:r>
                    </a:p>
                    <a:p>
                      <a:pPr algn="just"/>
                      <a:r>
                        <a:rPr lang="ru-RU" sz="1300" dirty="0" smtClean="0"/>
                        <a:t>2.Развить </a:t>
                      </a:r>
                      <a:r>
                        <a:rPr lang="ru-RU" sz="1300" dirty="0" err="1" smtClean="0"/>
                        <a:t>лексико</a:t>
                      </a:r>
                      <a:r>
                        <a:rPr lang="ru-RU" sz="1300" dirty="0" smtClean="0"/>
                        <a:t> - грамматические  навыки по  теме:</a:t>
                      </a:r>
                    </a:p>
                    <a:p>
                      <a:pPr algn="just"/>
                      <a:r>
                        <a:rPr lang="ru-RU" sz="1300" dirty="0" smtClean="0"/>
                        <a:t>-научиться артикулировать и правильно и красиво произносить новые слова по теме;</a:t>
                      </a:r>
                    </a:p>
                    <a:p>
                      <a:pPr algn="just"/>
                      <a:r>
                        <a:rPr lang="ru-RU" sz="1300" dirty="0" smtClean="0"/>
                        <a:t>- активизировать новую лексику, многократно повторяя и проговаривая её за учителем и самостоятельно в устной и письменной речи;</a:t>
                      </a:r>
                    </a:p>
                    <a:p>
                      <a:pPr algn="just"/>
                      <a:r>
                        <a:rPr lang="ru-RU" sz="1300" dirty="0" smtClean="0"/>
                        <a:t>-научиться применять новый и ранее изученный лексический и грамматический материал при построении устных и письменных высказываний по теме;</a:t>
                      </a:r>
                    </a:p>
                    <a:p>
                      <a:pPr algn="just"/>
                      <a:r>
                        <a:rPr lang="ru-RU" sz="1300" dirty="0" smtClean="0"/>
                        <a:t>-научиться составлять небольшие сообщения по теме (устно и в формате проектной работы).</a:t>
                      </a:r>
                    </a:p>
                    <a:p>
                      <a:pPr algn="just"/>
                      <a:endParaRPr lang="ru-RU" sz="1300" dirty="0"/>
                    </a:p>
                  </a:txBody>
                  <a:tcPr/>
                </a:tc>
                <a:tc>
                  <a:txBody>
                    <a:bodyPr/>
                    <a:lstStyle/>
                    <a:p>
                      <a:pPr algn="just"/>
                      <a:r>
                        <a:rPr lang="ru-RU" sz="1400" u="sng" dirty="0" smtClean="0"/>
                        <a:t>Познавательные</a:t>
                      </a:r>
                      <a:r>
                        <a:rPr lang="ru-RU" sz="1400" dirty="0" smtClean="0"/>
                        <a:t>: построение логичных рассуждений, создание самостоятельного алгоритма решения проблемы, поиск, выделение, фиксация ин-формации.</a:t>
                      </a:r>
                    </a:p>
                    <a:p>
                      <a:pPr algn="just"/>
                      <a:r>
                        <a:rPr lang="ru-RU" sz="1400" dirty="0" smtClean="0"/>
                        <a:t> </a:t>
                      </a:r>
                      <a:r>
                        <a:rPr lang="ru-RU" sz="1400" u="sng" dirty="0" smtClean="0"/>
                        <a:t>Коммуникативные:</a:t>
                      </a:r>
                      <a:r>
                        <a:rPr lang="ru-RU" sz="1400" dirty="0" smtClean="0"/>
                        <a:t> </a:t>
                      </a:r>
                    </a:p>
                    <a:p>
                      <a:pPr algn="just"/>
                      <a:r>
                        <a:rPr lang="ru-RU" sz="1400" dirty="0" smtClean="0"/>
                        <a:t>1.Запрашивать и давать необходимую информацию, адекватно использовать речевые средства для решения </a:t>
                      </a:r>
                      <a:r>
                        <a:rPr lang="ru-RU" sz="1400" dirty="0" err="1" smtClean="0"/>
                        <a:t>различ-ных</a:t>
                      </a:r>
                      <a:r>
                        <a:rPr lang="ru-RU" sz="1400" dirty="0" smtClean="0"/>
                        <a:t> коммуникативных задач.</a:t>
                      </a:r>
                    </a:p>
                    <a:p>
                      <a:pPr algn="just"/>
                      <a:r>
                        <a:rPr lang="ru-RU" sz="1400" dirty="0" smtClean="0"/>
                        <a:t>2. Вести диалог в ситуации бытового общения.</a:t>
                      </a:r>
                    </a:p>
                    <a:p>
                      <a:r>
                        <a:rPr lang="ru-RU" sz="1400" u="sng" dirty="0" smtClean="0"/>
                        <a:t>Регулятивные: </a:t>
                      </a:r>
                    </a:p>
                    <a:p>
                      <a:r>
                        <a:rPr lang="ru-RU" sz="1400" dirty="0" smtClean="0"/>
                        <a:t>1.Осуществлять планирование, контроль и выполнение действий по заданному образцу.</a:t>
                      </a:r>
                    </a:p>
                    <a:p>
                      <a:r>
                        <a:rPr lang="ru-RU" sz="1400" dirty="0" smtClean="0"/>
                        <a:t>2. Развивать мотивы и интересы познавательной деятельности.</a:t>
                      </a:r>
                    </a:p>
                    <a:p>
                      <a:endParaRPr lang="ru-RU" sz="1400" dirty="0"/>
                    </a:p>
                  </a:txBody>
                  <a:tcPr/>
                </a:tc>
                <a:tc>
                  <a:txBody>
                    <a:bodyPr/>
                    <a:lstStyle/>
                    <a:p>
                      <a:r>
                        <a:rPr lang="ru-RU" sz="1400" dirty="0" smtClean="0"/>
                        <a:t>1.Формирование положительного отношения к учебе.</a:t>
                      </a:r>
                    </a:p>
                    <a:p>
                      <a:r>
                        <a:rPr lang="ru-RU" sz="1400" dirty="0" smtClean="0"/>
                        <a:t>2.Формирование устойчивой познавательной мотивации и интереса к предмету. </a:t>
                      </a:r>
                    </a:p>
                    <a:p>
                      <a:r>
                        <a:rPr lang="ru-RU" sz="1400" dirty="0" smtClean="0"/>
                        <a:t>3. Развитие навыков коллективной учебной деятельности, умения работать в группе; установление дружеских взаимоотношений в коллективе, основанных на взаимопомощи и взаимной поддержке.</a:t>
                      </a:r>
                    </a:p>
                    <a:p>
                      <a:r>
                        <a:rPr lang="ru-RU" sz="1400" dirty="0" smtClean="0"/>
                        <a:t>4.Овладение культурой устной и письменной речи.</a:t>
                      </a:r>
                    </a:p>
                    <a:p>
                      <a:r>
                        <a:rPr lang="ru-RU" sz="1400" dirty="0" smtClean="0"/>
                        <a:t>5. Формирование коммуникативной компетентности в общении и сотрудничестве со сверстниками в процессе учебной деятельности.</a:t>
                      </a:r>
                    </a:p>
                    <a:p>
                      <a:endParaRPr lang="ru-RU" dirty="0"/>
                    </a:p>
                  </a:txBody>
                  <a:tcPr/>
                </a:tc>
              </a:tr>
            </a:tbl>
          </a:graphicData>
        </a:graphic>
      </p:graphicFrame>
    </p:spTree>
    <p:extLst>
      <p:ext uri="{BB962C8B-B14F-4D97-AF65-F5344CB8AC3E}">
        <p14:creationId xmlns:p14="http://schemas.microsoft.com/office/powerpoint/2010/main" xmlns="" val="3314584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4035</Words>
  <Application>Microsoft Office PowerPoint</Application>
  <PresentationFormat>Экран (4:3)</PresentationFormat>
  <Paragraphs>252</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Современные подходы к обеспечению планируемых результатов освоения обучающимися учебной программы по иностранному языку в условиях реализации ФГОС</vt:lpstr>
      <vt:lpstr>Актуальность проекта</vt:lpstr>
      <vt:lpstr>Цель проекта</vt:lpstr>
      <vt:lpstr>Задачи проекта</vt:lpstr>
      <vt:lpstr>Проектное решение</vt:lpstr>
      <vt:lpstr>Слайд 6</vt:lpstr>
      <vt:lpstr>Слайд 7</vt:lpstr>
      <vt:lpstr>Технологическая карта урока английского языка в 4 классе по теме “Seasons and Weather in Russia and GB” с опорой на требования ФГОС. </vt:lpstr>
      <vt:lpstr>Планируемые результаты</vt:lpstr>
      <vt:lpstr>Ход урока</vt:lpstr>
      <vt:lpstr>Приложение 1</vt:lpstr>
      <vt:lpstr>Слайд 12</vt:lpstr>
      <vt:lpstr>Слайд 13</vt:lpstr>
      <vt:lpstr>Приложение 2а</vt:lpstr>
      <vt:lpstr>Приложение 2 б</vt:lpstr>
      <vt:lpstr>Слайд 16</vt:lpstr>
      <vt:lpstr>Приложение 3</vt:lpstr>
      <vt:lpstr>Слайд 18</vt:lpstr>
      <vt:lpstr>Приложение 4</vt:lpstr>
      <vt:lpstr>Приложение 5</vt:lpstr>
      <vt:lpstr>Слайд 21</vt:lpstr>
      <vt:lpstr>Слайд 22</vt:lpstr>
      <vt:lpstr>Приложение 6 “Cinquain”</vt:lpstr>
      <vt:lpstr>Пример синквейна</vt:lpstr>
      <vt:lpstr>Слайд 25</vt:lpstr>
      <vt:lpstr>Слайд 26</vt:lpstr>
      <vt:lpstr>Слайд 27</vt:lpstr>
      <vt:lpstr>Слайд 28</vt:lpstr>
      <vt:lpstr>Слайд 29</vt:lpstr>
      <vt:lpstr>Приложение 8</vt:lpstr>
      <vt:lpstr>Ожидаемые результаты реализации проекта</vt:lpstr>
      <vt:lpstr>Заключение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dc:creator>
  <cp:lastModifiedBy>LENOVO</cp:lastModifiedBy>
  <cp:revision>52</cp:revision>
  <dcterms:created xsi:type="dcterms:W3CDTF">2016-04-05T01:39:21Z</dcterms:created>
  <dcterms:modified xsi:type="dcterms:W3CDTF">2016-08-15T02:59:53Z</dcterms:modified>
</cp:coreProperties>
</file>